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47"/>
  </p:notesMasterIdLst>
  <p:handoutMasterIdLst>
    <p:handoutMasterId r:id="rId48"/>
  </p:handoutMasterIdLst>
  <p:sldIdLst>
    <p:sldId id="296" r:id="rId2"/>
    <p:sldId id="768" r:id="rId3"/>
    <p:sldId id="752" r:id="rId4"/>
    <p:sldId id="753" r:id="rId5"/>
    <p:sldId id="754" r:id="rId6"/>
    <p:sldId id="755" r:id="rId7"/>
    <p:sldId id="756" r:id="rId8"/>
    <p:sldId id="757" r:id="rId9"/>
    <p:sldId id="758" r:id="rId10"/>
    <p:sldId id="759" r:id="rId11"/>
    <p:sldId id="736" r:id="rId12"/>
    <p:sldId id="732" r:id="rId13"/>
    <p:sldId id="735" r:id="rId14"/>
    <p:sldId id="738" r:id="rId15"/>
    <p:sldId id="734" r:id="rId16"/>
    <p:sldId id="733" r:id="rId17"/>
    <p:sldId id="713" r:id="rId18"/>
    <p:sldId id="705" r:id="rId19"/>
    <p:sldId id="612" r:id="rId20"/>
    <p:sldId id="619" r:id="rId21"/>
    <p:sldId id="648" r:id="rId22"/>
    <p:sldId id="652" r:id="rId23"/>
    <p:sldId id="748" r:id="rId24"/>
    <p:sldId id="749" r:id="rId25"/>
    <p:sldId id="750" r:id="rId26"/>
    <p:sldId id="714" r:id="rId27"/>
    <p:sldId id="719" r:id="rId28"/>
    <p:sldId id="751" r:id="rId29"/>
    <p:sldId id="743" r:id="rId30"/>
    <p:sldId id="744" r:id="rId31"/>
    <p:sldId id="745" r:id="rId32"/>
    <p:sldId id="746" r:id="rId33"/>
    <p:sldId id="747" r:id="rId34"/>
    <p:sldId id="718" r:id="rId35"/>
    <p:sldId id="760" r:id="rId36"/>
    <p:sldId id="761" r:id="rId37"/>
    <p:sldId id="762" r:id="rId38"/>
    <p:sldId id="763" r:id="rId39"/>
    <p:sldId id="764" r:id="rId40"/>
    <p:sldId id="765" r:id="rId41"/>
    <p:sldId id="766" r:id="rId42"/>
    <p:sldId id="767" r:id="rId43"/>
    <p:sldId id="728" r:id="rId44"/>
    <p:sldId id="729" r:id="rId45"/>
    <p:sldId id="716" r:id="rId46"/>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0099"/>
    <a:srgbClr val="0066CC"/>
    <a:srgbClr val="FF0000"/>
    <a:srgbClr val="FFFF66"/>
    <a:srgbClr val="EAEAEA"/>
    <a:srgbClr val="3366CC"/>
    <a:srgbClr val="CC33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13" autoAdjust="0"/>
    <p:restoredTop sz="76616" autoAdjust="0"/>
  </p:normalViewPr>
  <p:slideViewPr>
    <p:cSldViewPr>
      <p:cViewPr>
        <p:scale>
          <a:sx n="65" d="100"/>
          <a:sy n="65" d="100"/>
        </p:scale>
        <p:origin x="-1636" y="-320"/>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7222F96-6B5C-42CE-A44A-BF1EF64C1251}">
      <dsp:nvSpPr>
        <dsp:cNvPr id="0" name=""/>
        <dsp:cNvSpPr/>
      </dsp:nvSpPr>
      <dsp:spPr>
        <a:xfrm>
          <a:off x="328360" y="217038"/>
          <a:ext cx="2479955" cy="2479955"/>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准确性</a:t>
          </a:r>
          <a:endParaRPr lang="zh-CN" altLang="en-US" sz="2400" b="1" kern="1200" dirty="0">
            <a:solidFill>
              <a:srgbClr val="FF0000"/>
            </a:solidFill>
          </a:endParaRPr>
        </a:p>
      </dsp:txBody>
      <dsp:txXfrm>
        <a:off x="1676688" y="674649"/>
        <a:ext cx="841413" cy="826651"/>
      </dsp:txXfrm>
    </dsp:sp>
    <dsp:sp modelId="{D58FC2DC-4C6C-4202-B578-847F3969F2CE}">
      <dsp:nvSpPr>
        <dsp:cNvPr id="0" name=""/>
        <dsp:cNvSpPr/>
      </dsp:nvSpPr>
      <dsp:spPr>
        <a:xfrm>
          <a:off x="317751" y="216026"/>
          <a:ext cx="2479955" cy="2479955"/>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高效性</a:t>
          </a:r>
          <a:endParaRPr lang="zh-CN" altLang="en-US" sz="3200" b="1" kern="1200" dirty="0">
            <a:solidFill>
              <a:srgbClr val="FF0000"/>
            </a:solidFill>
          </a:endParaRPr>
        </a:p>
      </dsp:txBody>
      <dsp:txXfrm>
        <a:off x="996787" y="1780760"/>
        <a:ext cx="1121884" cy="767605"/>
      </dsp:txXfrm>
    </dsp:sp>
    <dsp:sp modelId="{36922C78-D3B8-4AEA-910E-BEFD23942217}">
      <dsp:nvSpPr>
        <dsp:cNvPr id="0" name=""/>
        <dsp:cNvSpPr/>
      </dsp:nvSpPr>
      <dsp:spPr>
        <a:xfrm>
          <a:off x="317751" y="216026"/>
          <a:ext cx="2479955" cy="2479955"/>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rgbClr val="FF0000"/>
              </a:solidFill>
            </a:rPr>
            <a:t>友好性</a:t>
          </a:r>
        </a:p>
      </dsp:txBody>
      <dsp:txXfrm>
        <a:off x="583461" y="703160"/>
        <a:ext cx="841413" cy="826651"/>
      </dsp:txXfrm>
    </dsp:sp>
  </dsp:spTree>
</dsp:drawing>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2017/10/23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 xmlns:p14="http://schemas.microsoft.com/office/powerpoint/2010/main"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 xmlns:p14="http://schemas.microsoft.com/office/powerpoint/2010/main"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zh.wikipedia.org/w/index.php?title=%E7%87%88%E5%8F%B0%E8%8D%89&amp;action=edit&amp;redlink=1" TargetMode="External"/><Relationship Id="rId13" Type="http://schemas.openxmlformats.org/officeDocument/2006/relationships/hyperlink" Target="https://zh.wikipedia.org/wiki/%E6%B8%A9%E5%B8%A6" TargetMode="External"/><Relationship Id="rId18" Type="http://schemas.openxmlformats.org/officeDocument/2006/relationships/hyperlink" Target="https://zh.wikipedia.org/wiki/%E7%81%8C%E6%9C%A8" TargetMode="External"/><Relationship Id="rId3" Type="http://schemas.openxmlformats.org/officeDocument/2006/relationships/hyperlink" Target="https://en.wikipedia.org/wiki/Succulent_plant" TargetMode="External"/><Relationship Id="rId7" Type="http://schemas.openxmlformats.org/officeDocument/2006/relationships/hyperlink" Target="https://zh.wikipedia.org/wiki/%E4%B8%80%E5%93%81%E7%B4%85" TargetMode="External"/><Relationship Id="rId12" Type="http://schemas.openxmlformats.org/officeDocument/2006/relationships/hyperlink" Target="https://zh.wikipedia.org/wiki/%E4%BA%9E%E7%86%B1%E5%B8%B6" TargetMode="External"/><Relationship Id="rId17" Type="http://schemas.openxmlformats.org/officeDocument/2006/relationships/hyperlink" Target="https://zh.wikipedia.org/wiki/%E6%9C%A8%E6%9C%AC%E6%A4%8D%E7%89%A9" TargetMode="External"/><Relationship Id="rId2" Type="http://schemas.openxmlformats.org/officeDocument/2006/relationships/slide" Target="../slides/slide25.xml"/><Relationship Id="rId16" Type="http://schemas.openxmlformats.org/officeDocument/2006/relationships/hyperlink" Target="https://zh.wikipedia.org/wiki/%E8%8D%89%E6%9C%AC%E6%A4%8D%E7%89%A9" TargetMode="External"/><Relationship Id="rId1" Type="http://schemas.openxmlformats.org/officeDocument/2006/relationships/notesMaster" Target="../notesMasters/notesMaster1.xml"/><Relationship Id="rId6" Type="http://schemas.openxmlformats.org/officeDocument/2006/relationships/hyperlink" Target="https://zh.wikipedia.org/wiki/%E5%A4%A7%E6%88%9F%E7%A7%91" TargetMode="External"/><Relationship Id="rId11" Type="http://schemas.openxmlformats.org/officeDocument/2006/relationships/hyperlink" Target="https://zh.wikipedia.org/wiki/%E7%86%B1%E5%B8%B6" TargetMode="External"/><Relationship Id="rId5" Type="http://schemas.openxmlformats.org/officeDocument/2006/relationships/hyperlink" Target="https://en.wikipedia.org/wiki/Astrophytum" TargetMode="External"/><Relationship Id="rId15" Type="http://schemas.openxmlformats.org/officeDocument/2006/relationships/hyperlink" Target="https://zh.wikipedia.org/wiki/%E5%A4%9A%E5%B9%B4%E7%94%9F" TargetMode="External"/><Relationship Id="rId10" Type="http://schemas.openxmlformats.org/officeDocument/2006/relationships/hyperlink" Target="https://zh.wikipedia.org/wiki/%E7%BE%8E%E6%B4%B2" TargetMode="External"/><Relationship Id="rId19" Type="http://schemas.openxmlformats.org/officeDocument/2006/relationships/hyperlink" Target="https://zh.wikipedia.org/wiki/%E5%96%AC%E6%9C%A8" TargetMode="External"/><Relationship Id="rId4" Type="http://schemas.openxmlformats.org/officeDocument/2006/relationships/hyperlink" Target="https://en.wikipedia.org/wiki/Euphorbia" TargetMode="External"/><Relationship Id="rId9" Type="http://schemas.openxmlformats.org/officeDocument/2006/relationships/hyperlink" Target="https://zh.wikipedia.org/wiki/%E9%9D%9E%E6%B4%B2" TargetMode="External"/><Relationship Id="rId14" Type="http://schemas.openxmlformats.org/officeDocument/2006/relationships/hyperlink" Target="https://zh.wikipedia.org/wiki/%E4%B8%80%E5%B9%B4%E7%94%9F"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urse_of_dimensionality"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bwMode="auto">
          <a:noFill/>
          <a:ln>
            <a:solidFill>
              <a:srgbClr val="000000"/>
            </a:solidFill>
            <a:miter lim="800000"/>
            <a:headEnd/>
            <a:tailEnd/>
          </a:ln>
        </p:spPr>
      </p:sp>
      <p:sp>
        <p:nvSpPr>
          <p:cNvPr id="75779" name="备注占位符 2"/>
          <p:cNvSpPr>
            <a:spLocks noGrp="1"/>
          </p:cNvSpPr>
          <p:nvPr>
            <p:ph type="body" idx="1"/>
          </p:nvPr>
        </p:nvSpPr>
        <p:spPr bwMode="auto">
          <a:noFill/>
        </p:spPr>
        <p:txBody>
          <a:bodyPr/>
          <a:lstStyle/>
          <a:p>
            <a:r>
              <a:rPr lang="zh-CN" altLang="en-US" smtClean="0"/>
              <a:t>实时事件检测与分析系统</a:t>
            </a:r>
            <a:r>
              <a:rPr lang="en-US" altLang="zh-CN" smtClean="0"/>
              <a:t>Ring</a:t>
            </a:r>
            <a:br>
              <a:rPr lang="en-US" altLang="zh-CN" smtClean="0"/>
            </a:br>
            <a:r>
              <a:rPr lang="zh-CN" altLang="en-US" smtClean="0"/>
              <a:t>事件检测，事件演化，热点词排行榜、微博统计</a:t>
            </a:r>
            <a:r>
              <a:rPr lang="en-US" altLang="zh-CN" smtClean="0"/>
              <a:t>(</a:t>
            </a:r>
            <a:r>
              <a:rPr lang="zh-CN" altLang="en-US" smtClean="0"/>
              <a:t>统计每天的微博数量、某类型微博数量、微博类型所占比例圆饼图</a:t>
            </a:r>
            <a:r>
              <a:rPr lang="en-US" altLang="zh-CN" smtClean="0"/>
              <a:t>)</a:t>
            </a:r>
            <a:r>
              <a:rPr lang="zh-CN" altLang="en-US" smtClean="0"/>
              <a:t>、人物事件库、用户分析（用户的相关微博、社交圈、核心朋友圈、标签）</a:t>
            </a:r>
            <a:endParaRPr lang="en-US" altLang="zh-CN" smtClean="0"/>
          </a:p>
          <a:p>
            <a:endParaRPr lang="en-US" altLang="zh-CN" smtClean="0"/>
          </a:p>
          <a:p>
            <a:endParaRPr lang="en-US" altLang="zh-CN" smtClean="0"/>
          </a:p>
          <a:p>
            <a:r>
              <a:rPr lang="zh-CN" altLang="en-US" smtClean="0"/>
              <a:t>微博人物画像系统</a:t>
            </a:r>
            <a:r>
              <a:rPr lang="en-US" altLang="zh-CN" smtClean="0"/>
              <a:t>--</a:t>
            </a:r>
            <a:r>
              <a:rPr lang="zh-CN" altLang="en-US" smtClean="0"/>
              <a:t>信息安全管理中心（吴老师）</a:t>
            </a:r>
            <a:br>
              <a:rPr lang="zh-CN" altLang="en-US" smtClean="0"/>
            </a:br>
            <a:r>
              <a:rPr lang="zh-CN" altLang="en-US" smtClean="0"/>
              <a:t>个人多维画像、社交分析（从图上看是根某用户相关的社交用户）、群体迁徙分析</a:t>
            </a:r>
            <a:r>
              <a:rPr lang="en-US" altLang="zh-CN" smtClean="0"/>
              <a:t>(</a:t>
            </a:r>
            <a:r>
              <a:rPr lang="zh-CN" altLang="en-US" smtClean="0"/>
              <a:t>没看明白</a:t>
            </a:r>
            <a:r>
              <a:rPr lang="en-US" altLang="zh-CN" smtClean="0"/>
              <a:t>)</a:t>
            </a:r>
            <a:r>
              <a:rPr lang="zh-CN" altLang="en-US" smtClean="0"/>
              <a:t>、群体情绪监测</a:t>
            </a:r>
            <a:br>
              <a:rPr lang="zh-CN" altLang="en-US" smtClean="0"/>
            </a:br>
            <a:r>
              <a:rPr lang="zh-CN" altLang="en-US" smtClean="0"/>
              <a:t/>
            </a:r>
            <a:br>
              <a:rPr lang="zh-CN" altLang="en-US" smtClean="0"/>
            </a:br>
            <a:r>
              <a:rPr lang="zh-CN" altLang="en-US" smtClean="0"/>
              <a:t/>
            </a:r>
            <a:br>
              <a:rPr lang="zh-CN" altLang="en-US" smtClean="0"/>
            </a:br>
            <a:endParaRPr lang="zh-CN" altLang="en-US" smtClean="0"/>
          </a:p>
          <a:p>
            <a:endParaRPr lang="zh-CN" altLang="en-US" smtClean="0"/>
          </a:p>
        </p:txBody>
      </p:sp>
      <p:sp>
        <p:nvSpPr>
          <p:cNvPr id="75780" name="灯片编号占位符 3"/>
          <p:cNvSpPr>
            <a:spLocks noGrp="1"/>
          </p:cNvSpPr>
          <p:nvPr>
            <p:ph type="sldNum" sz="quarter" idx="5"/>
          </p:nvPr>
        </p:nvSpPr>
        <p:spPr bwMode="auto">
          <a:noFill/>
          <a:ln>
            <a:miter lim="800000"/>
            <a:headEnd/>
            <a:tailEnd/>
          </a:ln>
        </p:spPr>
        <p:txBody>
          <a:bodyPr/>
          <a:lstStyle/>
          <a:p>
            <a:fld id="{320349E2-809F-435A-A538-77FBCEC69A85}" type="slidenum">
              <a:rPr lang="zh-CN" altLang="en-US" smtClean="0"/>
              <a:pPr/>
              <a:t>36</a:t>
            </a:fld>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ea typeface="Arial Unicode MS" pitchFamily="34" charset="-122"/>
                <a:cs typeface="Arial Unicode MS" pitchFamily="34" charset="-122"/>
              </a:rPr>
              <a:t>预测是一门发展中的科学，需要均衡机器学习等人工智能方法和人的因素</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37</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2D3A4AE9-9379-4A58-A30D-5B406B6FE6D9}" type="slidenum">
              <a:rPr lang="en-US" smtClean="0"/>
              <a:pPr/>
              <a:t>42</a:t>
            </a:fld>
            <a:endParaRPr lang="en-US"/>
          </a:p>
        </p:txBody>
      </p:sp>
    </p:spTree>
    <p:extLst>
      <p:ext uri="{BB962C8B-B14F-4D97-AF65-F5344CB8AC3E}">
        <p14:creationId xmlns:p14="http://schemas.microsoft.com/office/powerpoint/2010/main" xmlns="" val="2117308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t>《</a:t>
            </a:r>
            <a:r>
              <a:rPr lang="zh-CN" altLang="en-US" sz="1200" u="sng" dirty="0" smtClean="0">
                <a:solidFill>
                  <a:srgbClr val="000099"/>
                </a:solidFill>
              </a:rPr>
              <a:t>福布斯</a:t>
            </a:r>
            <a:r>
              <a:rPr lang="en-US" altLang="zh-CN" sz="1200" dirty="0" smtClean="0"/>
              <a:t>》</a:t>
            </a:r>
            <a:r>
              <a:rPr lang="zh-CN" altLang="en-US" sz="1200" dirty="0" smtClean="0"/>
              <a:t>日前评选出十位最年轻的亿万富翁，</a:t>
            </a:r>
            <a:r>
              <a:rPr lang="en-US" altLang="zh-CN" sz="1200" dirty="0" smtClean="0"/>
              <a:t>26</a:t>
            </a:r>
            <a:r>
              <a:rPr lang="zh-CN" altLang="en-US" sz="1200" dirty="0" smtClean="0"/>
              <a:t>岁的马克</a:t>
            </a:r>
            <a:r>
              <a:rPr lang="en-US" altLang="zh-CN" sz="1200" dirty="0" smtClean="0"/>
              <a:t>-</a:t>
            </a:r>
            <a:r>
              <a:rPr lang="zh-CN" altLang="en-US" sz="1200" dirty="0" smtClean="0"/>
              <a:t>扎克伯格以</a:t>
            </a:r>
            <a:r>
              <a:rPr lang="en-US" altLang="zh-CN" sz="1200" dirty="0" smtClean="0"/>
              <a:t>69</a:t>
            </a:r>
            <a:r>
              <a:rPr lang="zh-CN" altLang="en-US" sz="1200" dirty="0" smtClean="0"/>
              <a:t>亿美元的身价排在首位，他也因此成为世界上最年轻的亿万富翁。</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移动互联网的发展：</a:t>
            </a:r>
            <a:endParaRPr lang="en-US" altLang="zh-CN" dirty="0" smtClean="0"/>
          </a:p>
          <a:p>
            <a:r>
              <a:rPr lang="zh-CN" altLang="en-US" dirty="0" smtClean="0"/>
              <a:t>在</a:t>
            </a:r>
            <a:r>
              <a:rPr lang="en-US" altLang="zh-CN" dirty="0" smtClean="0"/>
              <a:t>Android2.3 gingerbread</a:t>
            </a:r>
            <a:r>
              <a:rPr lang="zh-CN" altLang="en-US" dirty="0" smtClean="0"/>
              <a:t>系统中，</a:t>
            </a:r>
            <a:r>
              <a:rPr lang="en-US" altLang="zh-CN" dirty="0" err="1" smtClean="0"/>
              <a:t>google</a:t>
            </a:r>
            <a:r>
              <a:rPr lang="zh-CN" altLang="en-US" dirty="0" smtClean="0"/>
              <a:t>提供了</a:t>
            </a:r>
            <a:r>
              <a:rPr lang="en-US" altLang="zh-CN" dirty="0" smtClean="0"/>
              <a:t>11</a:t>
            </a:r>
            <a:r>
              <a:rPr lang="zh-CN" altLang="en-US" dirty="0" smtClean="0"/>
              <a:t>种传感器</a:t>
            </a:r>
            <a:r>
              <a:rPr lang="en-US" altLang="zh-CN" dirty="0" smtClean="0"/>
              <a:t>: </a:t>
            </a:r>
            <a:r>
              <a:rPr lang="zh-CN" altLang="en-US" dirty="0" smtClean="0"/>
              <a:t>加速度、磁力、方向、陀螺仪、光线感应、压力、温度、接近、重力、线性加速度、旋转矢量</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b="0" i="0" kern="1200" dirty="0" smtClean="0">
                <a:solidFill>
                  <a:schemeClr val="tx1"/>
                </a:solidFill>
                <a:latin typeface="Arial" pitchFamily="34" charset="0"/>
                <a:ea typeface="宋体" pitchFamily="2" charset="-122"/>
                <a:cs typeface="+mn-cs"/>
              </a:rPr>
              <a:t>Example: Two </a:t>
            </a:r>
            <a:r>
              <a:rPr lang="en-US" sz="1200" b="0" i="0" u="none" strike="noStrike" kern="1200" dirty="0" smtClean="0">
                <a:solidFill>
                  <a:schemeClr val="tx1"/>
                </a:solidFill>
                <a:latin typeface="Arial" pitchFamily="34" charset="0"/>
                <a:ea typeface="宋体" pitchFamily="2" charset="-122"/>
                <a:cs typeface="+mn-cs"/>
                <a:hlinkClick r:id="rId3" tooltip="Succulent plant"/>
              </a:rPr>
              <a:t>succulent plant</a:t>
            </a:r>
            <a:r>
              <a:rPr lang="en-US" sz="1200" b="0" i="0" kern="1200" dirty="0" smtClean="0">
                <a:solidFill>
                  <a:schemeClr val="tx1"/>
                </a:solidFill>
                <a:latin typeface="Arial" pitchFamily="34" charset="0"/>
                <a:ea typeface="宋体" pitchFamily="2" charset="-122"/>
                <a:cs typeface="+mn-cs"/>
              </a:rPr>
              <a:t> genera, </a:t>
            </a:r>
            <a:r>
              <a:rPr lang="en-US" sz="1200" b="0" i="1" u="none" strike="noStrike" kern="1200" dirty="0" err="1" smtClean="0">
                <a:solidFill>
                  <a:schemeClr val="tx1"/>
                </a:solidFill>
                <a:latin typeface="Arial" pitchFamily="34" charset="0"/>
                <a:ea typeface="宋体" pitchFamily="2" charset="-122"/>
                <a:cs typeface="+mn-cs"/>
                <a:hlinkClick r:id="rId4" tooltip="Euphorbia"/>
              </a:rPr>
              <a:t>Euphorbia</a:t>
            </a:r>
            <a:r>
              <a:rPr lang="en-US" sz="1200" b="0" i="0" kern="1200" dirty="0" err="1" smtClean="0">
                <a:solidFill>
                  <a:schemeClr val="tx1"/>
                </a:solidFill>
                <a:latin typeface="Arial" pitchFamily="34" charset="0"/>
                <a:ea typeface="宋体" pitchFamily="2" charset="-122"/>
                <a:cs typeface="+mn-cs"/>
              </a:rPr>
              <a:t>and</a:t>
            </a:r>
            <a:r>
              <a:rPr lang="en-US" sz="1200" b="0" i="0" kern="1200" dirty="0" smtClean="0">
                <a:solidFill>
                  <a:schemeClr val="tx1"/>
                </a:solidFill>
                <a:latin typeface="Arial" pitchFamily="34" charset="0"/>
                <a:ea typeface="宋体" pitchFamily="2" charset="-122"/>
                <a:cs typeface="+mn-cs"/>
              </a:rPr>
              <a:t> </a:t>
            </a:r>
            <a:r>
              <a:rPr lang="en-US" sz="1200" b="0" i="1" u="none" strike="noStrike" kern="1200" dirty="0" err="1" smtClean="0">
                <a:solidFill>
                  <a:schemeClr val="tx1"/>
                </a:solidFill>
                <a:latin typeface="Arial" pitchFamily="34" charset="0"/>
                <a:ea typeface="宋体" pitchFamily="2" charset="-122"/>
                <a:cs typeface="+mn-cs"/>
                <a:hlinkClick r:id="rId5" tooltip="Astrophytum"/>
              </a:rPr>
              <a:t>Astrophytum</a:t>
            </a:r>
            <a:r>
              <a:rPr lang="en-US" sz="1200" b="0" i="0" kern="1200" dirty="0" smtClean="0">
                <a:solidFill>
                  <a:schemeClr val="tx1"/>
                </a:solidFill>
                <a:latin typeface="Arial" pitchFamily="34" charset="0"/>
                <a:ea typeface="宋体" pitchFamily="2" charset="-122"/>
                <a:cs typeface="+mn-cs"/>
              </a:rPr>
              <a:t>, are only distantly related, but the species within each have independently converged on a similar body form</a:t>
            </a:r>
            <a:endParaRPr lang="en-US" altLang="zh-CN" sz="1200" b="1" i="0" kern="1200" dirty="0" smtClean="0">
              <a:solidFill>
                <a:schemeClr val="tx1"/>
              </a:solidFill>
              <a:latin typeface="Arial" pitchFamily="34" charset="0"/>
              <a:ea typeface="宋体" pitchFamily="2" charset="-122"/>
              <a:cs typeface="+mn-cs"/>
            </a:endParaRPr>
          </a:p>
          <a:p>
            <a:endParaRPr lang="en-US" altLang="zh-CN" sz="1200" b="1" i="0" kern="1200" dirty="0" smtClean="0">
              <a:solidFill>
                <a:schemeClr val="tx1"/>
              </a:solidFill>
              <a:latin typeface="Arial" pitchFamily="34" charset="0"/>
              <a:ea typeface="宋体" pitchFamily="2" charset="-122"/>
              <a:cs typeface="+mn-cs"/>
            </a:endParaRPr>
          </a:p>
          <a:p>
            <a:r>
              <a:rPr lang="zh-CN" altLang="en-US" sz="1200" b="1" i="0" kern="1200" dirty="0" smtClean="0">
                <a:solidFill>
                  <a:schemeClr val="tx1"/>
                </a:solidFill>
                <a:latin typeface="Arial" pitchFamily="34" charset="0"/>
                <a:ea typeface="宋体" pitchFamily="2" charset="-122"/>
                <a:cs typeface="+mn-cs"/>
              </a:rPr>
              <a:t>大戟属</a:t>
            </a:r>
            <a:r>
              <a:rPr lang="zh-CN" altLang="en-US" sz="1200" b="0" i="0" kern="1200" dirty="0" smtClean="0">
                <a:solidFill>
                  <a:schemeClr val="tx1"/>
                </a:solidFill>
                <a:latin typeface="Arial" pitchFamily="34" charset="0"/>
                <a:ea typeface="宋体" pitchFamily="2" charset="-122"/>
                <a:cs typeface="+mn-cs"/>
              </a:rPr>
              <a:t>，又称</a:t>
            </a:r>
            <a:r>
              <a:rPr lang="zh-CN" altLang="en-US" sz="1200" b="1" i="0" kern="1200" dirty="0" smtClean="0">
                <a:solidFill>
                  <a:schemeClr val="tx1"/>
                </a:solidFill>
                <a:latin typeface="Arial" pitchFamily="34" charset="0"/>
                <a:ea typeface="宋体" pitchFamily="2" charset="-122"/>
                <a:cs typeface="+mn-cs"/>
              </a:rPr>
              <a:t>翡翠塔属</a:t>
            </a:r>
            <a:r>
              <a:rPr lang="zh-CN" altLang="en-US" sz="1200" b="0" i="0" kern="1200" dirty="0" smtClean="0">
                <a:solidFill>
                  <a:schemeClr val="tx1"/>
                </a:solidFill>
                <a:latin typeface="Arial" pitchFamily="34" charset="0"/>
                <a:ea typeface="宋体" pitchFamily="2" charset="-122"/>
                <a:cs typeface="+mn-cs"/>
              </a:rPr>
              <a:t>，是</a:t>
            </a:r>
            <a:r>
              <a:rPr lang="zh-CN" altLang="en-US" sz="1200" b="0" i="0" u="none" strike="noStrike" kern="1200" dirty="0" smtClean="0">
                <a:solidFill>
                  <a:schemeClr val="tx1"/>
                </a:solidFill>
                <a:latin typeface="Arial" pitchFamily="34" charset="0"/>
                <a:ea typeface="宋体" pitchFamily="2" charset="-122"/>
                <a:cs typeface="+mn-cs"/>
                <a:hlinkClick r:id="rId6" tooltip="大戟科"/>
              </a:rPr>
              <a:t>大戟科</a:t>
            </a:r>
            <a:r>
              <a:rPr lang="zh-CN" altLang="en-US" sz="1200" b="0" i="0" kern="1200" dirty="0" smtClean="0">
                <a:solidFill>
                  <a:schemeClr val="tx1"/>
                </a:solidFill>
                <a:latin typeface="Arial" pitchFamily="34" charset="0"/>
                <a:ea typeface="宋体" pitchFamily="2" charset="-122"/>
                <a:cs typeface="+mn-cs"/>
              </a:rPr>
              <a:t>植物的一个属，包括了</a:t>
            </a:r>
            <a:r>
              <a:rPr lang="en-US" altLang="zh-CN" sz="1200" b="0" i="0" kern="1200" dirty="0" smtClean="0">
                <a:solidFill>
                  <a:schemeClr val="tx1"/>
                </a:solidFill>
                <a:latin typeface="Arial" pitchFamily="34" charset="0"/>
                <a:ea typeface="宋体" pitchFamily="2" charset="-122"/>
                <a:cs typeface="+mn-cs"/>
              </a:rPr>
              <a:t>2160</a:t>
            </a:r>
            <a:r>
              <a:rPr lang="zh-CN" altLang="en-US" sz="1200" b="0" i="0" kern="1200" dirty="0" smtClean="0">
                <a:solidFill>
                  <a:schemeClr val="tx1"/>
                </a:solidFill>
                <a:latin typeface="Arial" pitchFamily="34" charset="0"/>
                <a:ea typeface="宋体" pitchFamily="2" charset="-122"/>
                <a:cs typeface="+mn-cs"/>
              </a:rPr>
              <a:t>多种不同种类的植物，当中有些比较常见的，例如：</a:t>
            </a:r>
            <a:r>
              <a:rPr lang="zh-CN" altLang="en-US" sz="1200" b="0" i="0" u="none" strike="noStrike" kern="1200" dirty="0" smtClean="0">
                <a:solidFill>
                  <a:schemeClr val="tx1"/>
                </a:solidFill>
                <a:latin typeface="Arial" pitchFamily="34" charset="0"/>
                <a:ea typeface="宋体" pitchFamily="2" charset="-122"/>
                <a:cs typeface="+mn-cs"/>
                <a:hlinkClick r:id="rId7" tooltip="一品红"/>
              </a:rPr>
              <a:t>一品红</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8" tooltip="灯台草（页面不存在）"/>
              </a:rPr>
              <a:t>灯台草</a:t>
            </a:r>
            <a:r>
              <a:rPr lang="zh-CN" altLang="en-US" sz="1200" b="0" i="0" kern="1200" dirty="0" smtClean="0">
                <a:solidFill>
                  <a:schemeClr val="tx1"/>
                </a:solidFill>
                <a:latin typeface="Arial" pitchFamily="34" charset="0"/>
                <a:ea typeface="宋体" pitchFamily="2" charset="-122"/>
                <a:cs typeface="+mn-cs"/>
              </a:rPr>
              <a:t>等。大戟属植物是现时地球上其中一种生长范围极广的植物种属，主要在</a:t>
            </a:r>
            <a:r>
              <a:rPr lang="zh-CN" altLang="en-US" sz="1200" b="0" i="0" u="none" strike="noStrike" kern="1200" dirty="0" smtClean="0">
                <a:solidFill>
                  <a:schemeClr val="tx1"/>
                </a:solidFill>
                <a:latin typeface="Arial" pitchFamily="34" charset="0"/>
                <a:ea typeface="宋体" pitchFamily="2" charset="-122"/>
                <a:cs typeface="+mn-cs"/>
                <a:hlinkClick r:id="rId9" tooltip="非洲"/>
              </a:rPr>
              <a:t>非洲</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0" tooltip="美洲"/>
              </a:rPr>
              <a:t>美洲</a:t>
            </a:r>
            <a:r>
              <a:rPr lang="zh-CN" altLang="en-US" sz="1200" b="0" i="0" kern="1200" dirty="0" smtClean="0">
                <a:solidFill>
                  <a:schemeClr val="tx1"/>
                </a:solidFill>
                <a:latin typeface="Arial" pitchFamily="34" charset="0"/>
                <a:ea typeface="宋体" pitchFamily="2" charset="-122"/>
                <a:cs typeface="+mn-cs"/>
              </a:rPr>
              <a:t>的</a:t>
            </a:r>
            <a:r>
              <a:rPr lang="zh-CN" altLang="en-US" sz="1200" b="0" i="0" u="none" strike="noStrike" kern="1200" dirty="0" smtClean="0">
                <a:solidFill>
                  <a:schemeClr val="tx1"/>
                </a:solidFill>
                <a:latin typeface="Arial" pitchFamily="34" charset="0"/>
                <a:ea typeface="宋体" pitchFamily="2" charset="-122"/>
                <a:cs typeface="+mn-cs"/>
                <a:hlinkClick r:id="rId11" tooltip="热带"/>
              </a:rPr>
              <a:t>热带</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2" tooltip="亚热带"/>
              </a:rPr>
              <a:t>亚热带</a:t>
            </a:r>
            <a:r>
              <a:rPr lang="zh-CN" altLang="en-US" sz="1200" b="0" i="0" kern="1200" dirty="0" smtClean="0">
                <a:solidFill>
                  <a:schemeClr val="tx1"/>
                </a:solidFill>
                <a:latin typeface="Arial" pitchFamily="34" charset="0"/>
                <a:ea typeface="宋体" pitchFamily="2" charset="-122"/>
                <a:cs typeface="+mn-cs"/>
              </a:rPr>
              <a:t>地区生长，但在</a:t>
            </a:r>
            <a:r>
              <a:rPr lang="zh-CN" altLang="en-US" sz="1200" b="0" i="0" u="none" strike="noStrike" kern="1200" dirty="0" smtClean="0">
                <a:solidFill>
                  <a:schemeClr val="tx1"/>
                </a:solidFill>
                <a:latin typeface="Arial" pitchFamily="34" charset="0"/>
                <a:ea typeface="宋体" pitchFamily="2" charset="-122"/>
                <a:cs typeface="+mn-cs"/>
                <a:hlinkClick r:id="rId13" tooltip="温带"/>
              </a:rPr>
              <a:t>温带</a:t>
            </a:r>
            <a:r>
              <a:rPr lang="zh-CN" altLang="en-US" sz="1200" b="0" i="0" kern="1200" dirty="0" smtClean="0">
                <a:solidFill>
                  <a:schemeClr val="tx1"/>
                </a:solidFill>
                <a:latin typeface="Arial" pitchFamily="34" charset="0"/>
                <a:ea typeface="宋体" pitchFamily="2" charset="-122"/>
                <a:cs typeface="+mn-cs"/>
              </a:rPr>
              <a:t>亦有发现。生长年期有</a:t>
            </a:r>
            <a:r>
              <a:rPr lang="zh-CN" altLang="en-US" sz="1200" b="0" i="0" u="none" strike="noStrike" kern="1200" dirty="0" smtClean="0">
                <a:solidFill>
                  <a:schemeClr val="tx1"/>
                </a:solidFill>
                <a:latin typeface="Arial" pitchFamily="34" charset="0"/>
                <a:ea typeface="宋体" pitchFamily="2" charset="-122"/>
                <a:cs typeface="+mn-cs"/>
                <a:hlinkClick r:id="rId14" tooltip="一年生"/>
              </a:rPr>
              <a:t>一年生</a:t>
            </a:r>
            <a:r>
              <a:rPr lang="zh-CN" altLang="en-US" sz="1200" b="0" i="0" kern="1200" dirty="0" smtClean="0">
                <a:solidFill>
                  <a:schemeClr val="tx1"/>
                </a:solidFill>
                <a:latin typeface="Arial" pitchFamily="34" charset="0"/>
                <a:ea typeface="宋体" pitchFamily="2" charset="-122"/>
                <a:cs typeface="+mn-cs"/>
              </a:rPr>
              <a:t>或</a:t>
            </a:r>
            <a:r>
              <a:rPr lang="zh-CN" altLang="en-US" sz="1200" b="0" i="0" u="none" strike="noStrike" kern="1200" dirty="0" smtClean="0">
                <a:solidFill>
                  <a:schemeClr val="tx1"/>
                </a:solidFill>
                <a:latin typeface="Arial" pitchFamily="34" charset="0"/>
                <a:ea typeface="宋体" pitchFamily="2" charset="-122"/>
                <a:cs typeface="+mn-cs"/>
                <a:hlinkClick r:id="rId15" tooltip="多年生"/>
              </a:rPr>
              <a:t>多年生</a:t>
            </a:r>
            <a:r>
              <a:rPr lang="zh-CN" altLang="en-US" sz="1200" b="0" i="0" kern="1200" dirty="0" smtClean="0">
                <a:solidFill>
                  <a:schemeClr val="tx1"/>
                </a:solidFill>
                <a:latin typeface="Arial" pitchFamily="34" charset="0"/>
                <a:ea typeface="宋体" pitchFamily="2" charset="-122"/>
                <a:cs typeface="+mn-cs"/>
              </a:rPr>
              <a:t>，有</a:t>
            </a:r>
            <a:r>
              <a:rPr lang="zh-CN" altLang="en-US" sz="1200" b="0" i="0" u="none" strike="noStrike" kern="1200" dirty="0" smtClean="0">
                <a:solidFill>
                  <a:schemeClr val="tx1"/>
                </a:solidFill>
                <a:latin typeface="Arial" pitchFamily="34" charset="0"/>
                <a:ea typeface="宋体" pitchFamily="2" charset="-122"/>
                <a:cs typeface="+mn-cs"/>
                <a:hlinkClick r:id="rId16" tooltip="草本植物"/>
              </a:rPr>
              <a:t>草本</a:t>
            </a:r>
            <a:r>
              <a:rPr lang="zh-CN" altLang="en-US" sz="1200" b="0" i="0" kern="1200" dirty="0" smtClean="0">
                <a:solidFill>
                  <a:schemeClr val="tx1"/>
                </a:solidFill>
                <a:latin typeface="Arial" pitchFamily="34" charset="0"/>
                <a:ea typeface="宋体" pitchFamily="2" charset="-122"/>
                <a:cs typeface="+mn-cs"/>
              </a:rPr>
              <a:t>、</a:t>
            </a:r>
            <a:r>
              <a:rPr lang="zh-CN" altLang="en-US" sz="1200" b="0" i="0" u="none" strike="noStrike" kern="1200" dirty="0" smtClean="0">
                <a:solidFill>
                  <a:schemeClr val="tx1"/>
                </a:solidFill>
                <a:latin typeface="Arial" pitchFamily="34" charset="0"/>
                <a:ea typeface="宋体" pitchFamily="2" charset="-122"/>
                <a:cs typeface="+mn-cs"/>
                <a:hlinkClick r:id="rId17" tooltip="木本植物"/>
              </a:rPr>
              <a:t>木本</a:t>
            </a:r>
            <a:r>
              <a:rPr lang="zh-CN" altLang="en-US" sz="1200" b="0" i="0" u="none" strike="noStrike" kern="1200" dirty="0" smtClean="0">
                <a:solidFill>
                  <a:schemeClr val="tx1"/>
                </a:solidFill>
                <a:latin typeface="Arial" pitchFamily="34" charset="0"/>
                <a:ea typeface="宋体" pitchFamily="2" charset="-122"/>
                <a:cs typeface="+mn-cs"/>
                <a:hlinkClick r:id="rId18" tooltip="灌木"/>
              </a:rPr>
              <a:t>灌木</a:t>
            </a:r>
            <a:r>
              <a:rPr lang="zh-CN" altLang="en-US" sz="1200" b="0" i="0" kern="1200" dirty="0" smtClean="0">
                <a:solidFill>
                  <a:schemeClr val="tx1"/>
                </a:solidFill>
                <a:latin typeface="Arial" pitchFamily="34" charset="0"/>
                <a:ea typeface="宋体" pitchFamily="2" charset="-122"/>
                <a:cs typeface="+mn-cs"/>
              </a:rPr>
              <a:t>及</a:t>
            </a:r>
            <a:r>
              <a:rPr lang="zh-CN" altLang="en-US" sz="1200" b="0" i="0" u="none" strike="noStrike" kern="1200" dirty="0" smtClean="0">
                <a:solidFill>
                  <a:schemeClr val="tx1"/>
                </a:solidFill>
                <a:latin typeface="Arial" pitchFamily="34" charset="0"/>
                <a:ea typeface="宋体" pitchFamily="2" charset="-122"/>
                <a:cs typeface="+mn-cs"/>
                <a:hlinkClick r:id="rId19" tooltip="乔木"/>
              </a:rPr>
              <a:t>乔木</a:t>
            </a:r>
            <a:r>
              <a:rPr lang="zh-CN" altLang="en-US" sz="1200" b="0" i="0" kern="1200" dirty="0" smtClean="0">
                <a:solidFill>
                  <a:schemeClr val="tx1"/>
                </a:solidFill>
                <a:latin typeface="Arial" pitchFamily="34" charset="0"/>
                <a:ea typeface="宋体" pitchFamily="2" charset="-122"/>
                <a:cs typeface="+mn-cs"/>
              </a:rPr>
              <a:t>，而且都有树液。</a:t>
            </a:r>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仙人掌</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30</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Arial" pitchFamily="34" charset="0"/>
                <a:ea typeface="宋体" pitchFamily="2" charset="-122"/>
                <a:cs typeface="+mn-cs"/>
              </a:rPr>
              <a:t> With a fixed number of training samples, the predictive power reduces as the dimensionality increases, and this is known as the </a:t>
            </a:r>
            <a:r>
              <a:rPr lang="en-US" altLang="zh-CN" sz="1200" b="0" i="1" kern="1200" dirty="0" smtClean="0">
                <a:solidFill>
                  <a:schemeClr val="tx1"/>
                </a:solidFill>
                <a:latin typeface="Arial" pitchFamily="34" charset="0"/>
                <a:ea typeface="宋体" pitchFamily="2" charset="-122"/>
                <a:cs typeface="+mn-cs"/>
              </a:rPr>
              <a:t>Hughes effect</a:t>
            </a:r>
            <a:r>
              <a:rPr lang="en-US" altLang="zh-CN" sz="1200" b="0" i="0" u="none" strike="noStrike" kern="1200" baseline="30000" dirty="0" smtClean="0">
                <a:solidFill>
                  <a:schemeClr val="tx1"/>
                </a:solidFill>
                <a:latin typeface="Arial" pitchFamily="34" charset="0"/>
                <a:ea typeface="宋体" pitchFamily="2" charset="-122"/>
                <a:cs typeface="+mn-cs"/>
                <a:hlinkClick r:id="rId3"/>
              </a:rPr>
              <a:t>[3]</a:t>
            </a:r>
            <a:r>
              <a:rPr lang="en-US" altLang="zh-CN" sz="1200" b="0" i="0" kern="1200" dirty="0" smtClean="0">
                <a:solidFill>
                  <a:schemeClr val="tx1"/>
                </a:solidFill>
                <a:latin typeface="Arial" pitchFamily="34" charset="0"/>
                <a:ea typeface="宋体" pitchFamily="2" charset="-122"/>
                <a:cs typeface="+mn-cs"/>
              </a:rPr>
              <a:t> or </a:t>
            </a:r>
            <a:r>
              <a:rPr lang="en-US" altLang="zh-CN" sz="1200" b="0" i="1" kern="1200" dirty="0" smtClean="0">
                <a:solidFill>
                  <a:schemeClr val="tx1"/>
                </a:solidFill>
                <a:latin typeface="Arial" pitchFamily="34" charset="0"/>
                <a:ea typeface="宋体" pitchFamily="2" charset="-122"/>
                <a:cs typeface="+mn-cs"/>
              </a:rPr>
              <a:t>Hughes phenomenon</a:t>
            </a:r>
            <a:r>
              <a:rPr lang="en-US" altLang="zh-CN" sz="1200" b="0" i="0" kern="1200" dirty="0" smtClean="0">
                <a:solidFill>
                  <a:schemeClr val="tx1"/>
                </a:solidFill>
                <a:latin typeface="Arial" pitchFamily="34" charset="0"/>
                <a:ea typeface="宋体" pitchFamily="2" charset="-122"/>
                <a:cs typeface="+mn-cs"/>
              </a:rPr>
              <a:t>(named after Gordon F. Hughes)</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Gordon Hughes earned his PhD degree at Cal Tech, and began his technology career at Xerox Research, later serving as the Senior Director of Recording Technology at Seagate, in its early years. He is now a research scientist at the Center for Memory and Recording Research at the University of California San Diego.</a:t>
            </a:r>
          </a:p>
          <a:p>
            <a:r>
              <a:rPr lang="en-US" altLang="zh-CN" sz="1200" b="0" i="0" kern="1200" dirty="0" smtClean="0">
                <a:solidFill>
                  <a:schemeClr val="tx1"/>
                </a:solidFill>
                <a:latin typeface="Arial" pitchFamily="34" charset="0"/>
                <a:ea typeface="宋体" pitchFamily="2" charset="-122"/>
                <a:cs typeface="+mn-cs"/>
              </a:rPr>
              <a:t>In 2001, he was named Fellow of the IEEE for "contributions to magnetic recording physics and for pioneering work in thin film disk media".</a:t>
            </a:r>
          </a:p>
          <a:p>
            <a:endParaRPr lang="en-US" altLang="zh-CN" sz="1200" b="0" i="0" kern="1200" dirty="0" smtClean="0">
              <a:solidFill>
                <a:schemeClr val="tx1"/>
              </a:solidFill>
              <a:latin typeface="Arial" pitchFamily="34" charset="0"/>
              <a:ea typeface="宋体" pitchFamily="2" charset="-122"/>
              <a:cs typeface="+mn-cs"/>
            </a:endParaRPr>
          </a:p>
          <a:p>
            <a:endParaRPr lang="en-US" altLang="zh-CN" sz="1200" b="0" i="0" kern="1200" dirty="0" smtClean="0">
              <a:solidFill>
                <a:schemeClr val="tx1"/>
              </a:solidFill>
              <a:latin typeface="Arial" pitchFamily="34" charset="0"/>
              <a:ea typeface="宋体" pitchFamily="2" charset="-122"/>
              <a:cs typeface="+mn-cs"/>
            </a:endParaRPr>
          </a:p>
          <a:p>
            <a:r>
              <a:rPr lang="en-US" altLang="zh-CN" sz="1200" b="0" i="0" kern="1200" dirty="0" smtClean="0">
                <a:solidFill>
                  <a:schemeClr val="tx1"/>
                </a:solidFill>
                <a:latin typeface="Arial" pitchFamily="34" charset="0"/>
                <a:ea typeface="宋体" pitchFamily="2" charset="-122"/>
                <a:cs typeface="+mn-cs"/>
              </a:rPr>
              <a:t>“Comments on the mean accuracy of statistical pattern </a:t>
            </a:r>
            <a:r>
              <a:rPr lang="en-US" altLang="zh-CN" sz="1200" b="0" i="0" kern="1200" dirty="0" err="1" smtClean="0">
                <a:solidFill>
                  <a:schemeClr val="tx1"/>
                </a:solidFill>
                <a:latin typeface="Arial" pitchFamily="34" charset="0"/>
                <a:ea typeface="宋体" pitchFamily="2" charset="-122"/>
                <a:cs typeface="+mn-cs"/>
              </a:rPr>
              <a:t>recognizers'ce</a:t>
            </a:r>
            <a:r>
              <a:rPr lang="en-US" altLang="zh-CN" sz="1200" b="0" i="0" kern="1200" dirty="0" smtClean="0">
                <a:solidFill>
                  <a:schemeClr val="tx1"/>
                </a:solidFill>
                <a:latin typeface="Arial" pitchFamily="34" charset="0"/>
                <a:ea typeface="宋体" pitchFamily="2" charset="-122"/>
                <a:cs typeface="+mn-cs"/>
              </a:rPr>
              <a:t>”, K. </a:t>
            </a:r>
            <a:r>
              <a:rPr lang="en-US" altLang="zh-CN" sz="1200" b="0" i="0" kern="1200" dirty="0" err="1" smtClean="0">
                <a:solidFill>
                  <a:schemeClr val="tx1"/>
                </a:solidFill>
                <a:latin typeface="Arial" pitchFamily="34" charset="0"/>
                <a:ea typeface="宋体" pitchFamily="2" charset="-122"/>
                <a:cs typeface="+mn-cs"/>
              </a:rPr>
              <a:t>Abend</a:t>
            </a:r>
            <a:r>
              <a:rPr lang="en-US" altLang="zh-CN" sz="1200" b="0" i="0" kern="1200" dirty="0" smtClean="0">
                <a:solidFill>
                  <a:schemeClr val="tx1"/>
                </a:solidFill>
                <a:latin typeface="Arial" pitchFamily="34" charset="0"/>
                <a:ea typeface="宋体" pitchFamily="2" charset="-122"/>
                <a:cs typeface="+mn-cs"/>
              </a:rPr>
              <a:t>, T.J. Harley Jr., B. </a:t>
            </a:r>
            <a:r>
              <a:rPr lang="en-US" altLang="zh-CN" sz="1200" b="0" i="0" kern="1200" dirty="0" err="1" smtClean="0">
                <a:solidFill>
                  <a:schemeClr val="tx1"/>
                </a:solidFill>
                <a:latin typeface="Arial" pitchFamily="34" charset="0"/>
                <a:ea typeface="宋体" pitchFamily="2" charset="-122"/>
                <a:cs typeface="+mn-cs"/>
              </a:rPr>
              <a:t>Chandrasekaran</a:t>
            </a:r>
            <a:r>
              <a:rPr lang="en-US" altLang="zh-CN" sz="1200" b="0" i="0" kern="1200" dirty="0" smtClean="0">
                <a:solidFill>
                  <a:schemeClr val="tx1"/>
                </a:solidFill>
                <a:latin typeface="Arial" pitchFamily="34" charset="0"/>
                <a:ea typeface="宋体" pitchFamily="2" charset="-122"/>
                <a:cs typeface="+mn-cs"/>
              </a:rPr>
              <a:t>, T.J. Harley, and G.F. Hughes, </a:t>
            </a:r>
            <a:r>
              <a:rPr lang="en-US" altLang="zh-CN" sz="1200" b="0" i="1" kern="1200" dirty="0" smtClean="0">
                <a:solidFill>
                  <a:schemeClr val="tx1"/>
                </a:solidFill>
                <a:latin typeface="Arial" pitchFamily="34" charset="0"/>
                <a:ea typeface="宋体" pitchFamily="2" charset="-122"/>
                <a:cs typeface="+mn-cs"/>
              </a:rPr>
              <a:t>IEEE Transactions on Information Theory</a:t>
            </a:r>
            <a:r>
              <a:rPr lang="en-US" altLang="zh-CN" sz="1200" b="0" i="0" kern="1200" dirty="0" smtClean="0">
                <a:solidFill>
                  <a:schemeClr val="tx1"/>
                </a:solidFill>
                <a:latin typeface="Arial" pitchFamily="34" charset="0"/>
                <a:ea typeface="宋体" pitchFamily="2" charset="-122"/>
                <a:cs typeface="+mn-cs"/>
              </a:rPr>
              <a:t>, Vol.IT-15, No. 3, (May 1969), pp. 420-423</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31</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userDrawn="1"/>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jpeg"/><Relationship Id="rId10" Type="http://schemas.microsoft.com/office/2007/relationships/diagramDrawing" Target="../diagrams/drawing1.xml"/><Relationship Id="rId4" Type="http://schemas.openxmlformats.org/officeDocument/2006/relationships/image" Target="../media/image34.wmf"/></Relationships>
</file>

<file path=ppt/slides/_rels/slide1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jpe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1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8.jpe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60.jpeg"/><Relationship Id="rId4" Type="http://schemas.openxmlformats.org/officeDocument/2006/relationships/image" Target="../media/image54.jpeg"/><Relationship Id="rId9" Type="http://schemas.openxmlformats.org/officeDocument/2006/relationships/image" Target="../media/image59.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jpeg"/></Relationships>
</file>

<file path=ppt/slides/_rels/slide3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2.jpe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jpeg"/><Relationship Id="rId9"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jpe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jpe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41.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4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07.jpeg"/><Relationship Id="rId3" Type="http://schemas.openxmlformats.org/officeDocument/2006/relationships/image" Target="../media/image3.png"/><Relationship Id="rId7" Type="http://schemas.openxmlformats.org/officeDocument/2006/relationships/image" Target="../media/image106.jpeg"/><Relationship Id="rId2" Type="http://schemas.openxmlformats.org/officeDocument/2006/relationships/image" Target="../media/image102.jpeg"/><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45.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22.jpeg"/><Relationship Id="rId13" Type="http://schemas.openxmlformats.org/officeDocument/2006/relationships/image" Target="../media/image27.jpeg"/><Relationship Id="rId3" Type="http://schemas.openxmlformats.org/officeDocument/2006/relationships/image" Target="../media/image17.png"/><Relationship Id="rId7" Type="http://schemas.openxmlformats.org/officeDocument/2006/relationships/image" Target="../media/image21.jpeg"/><Relationship Id="rId12" Type="http://schemas.openxmlformats.org/officeDocument/2006/relationships/image" Target="../media/image26.jpeg"/><Relationship Id="rId2" Type="http://schemas.openxmlformats.org/officeDocument/2006/relationships/image" Target="../media/image9.png"/><Relationship Id="rId16"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20.jpeg"/><Relationship Id="rId11" Type="http://schemas.openxmlformats.org/officeDocument/2006/relationships/image" Target="../media/image25.jpeg"/><Relationship Id="rId5" Type="http://schemas.openxmlformats.org/officeDocument/2006/relationships/image" Target="../media/image19.jpeg"/><Relationship Id="rId15" Type="http://schemas.openxmlformats.org/officeDocument/2006/relationships/image" Target="../media/image29.pn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jpeg"/></Relationships>
</file>

<file path=ppt/slides/_rels/slide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0" y="4643459"/>
            <a:ext cx="9144000" cy="2000251"/>
          </a:xfrm>
          <a:prstGeom prst="rect">
            <a:avLst/>
          </a:prstGeom>
          <a:noFill/>
          <a:ln w="9525">
            <a:noFill/>
            <a:miter lim="800000"/>
            <a:headEnd/>
            <a:tailEnd/>
          </a:ln>
        </p:spPr>
        <p:txBody>
          <a:bodyPr lIns="36000" rIns="36000"/>
          <a:lstStyle/>
          <a:p>
            <a:pPr marL="342900" indent="-342900" algn="ctr">
              <a:spcBef>
                <a:spcPct val="20000"/>
              </a:spcBef>
            </a:pPr>
            <a:r>
              <a:rPr lang="zh-CN" altLang="en-US" sz="3600" b="1" dirty="0" smtClean="0">
                <a:solidFill>
                  <a:srgbClr val="000099"/>
                </a:solidFill>
                <a:latin typeface="+mn-lt"/>
                <a:ea typeface="+mn-ea"/>
              </a:rPr>
              <a:t>马 帅</a:t>
            </a:r>
            <a:endParaRPr lang="en-US" altLang="zh-CN" sz="3600" b="1" dirty="0" smtClean="0">
              <a:solidFill>
                <a:srgbClr val="000099"/>
              </a:solidFill>
              <a:latin typeface="+mn-lt"/>
              <a:ea typeface="+mn-ea"/>
            </a:endParaRPr>
          </a:p>
          <a:p>
            <a:pPr marL="342900" indent="-342900" algn="ctr">
              <a:spcBef>
                <a:spcPts val="1200"/>
              </a:spcBef>
            </a:pPr>
            <a:r>
              <a:rPr lang="zh-CN" altLang="en-US" sz="2200" b="1" dirty="0" smtClean="0">
                <a:solidFill>
                  <a:schemeClr val="tx2"/>
                </a:solidFill>
                <a:latin typeface="Arial Unicode MS" pitchFamily="34" charset="-122"/>
                <a:ea typeface="Arial Unicode MS" pitchFamily="34" charset="-122"/>
                <a:cs typeface="Arial Unicode MS" pitchFamily="34" charset="-122"/>
              </a:rPr>
              <a:t>北京大数据与脑及智能高精尖中心      软件开发环境国家重点实验室</a:t>
            </a:r>
            <a:endParaRPr lang="en-US" altLang="zh-CN" sz="3200" b="1" dirty="0" smtClean="0">
              <a:solidFill>
                <a:srgbClr val="000099"/>
              </a:solidFill>
              <a:latin typeface="+mn-lt"/>
              <a:ea typeface="+mn-ea"/>
            </a:endParaRPr>
          </a:p>
        </p:txBody>
      </p:sp>
      <p:sp>
        <p:nvSpPr>
          <p:cNvPr id="15363" name="Rectangle 15"/>
          <p:cNvSpPr>
            <a:spLocks noRot="1" noChangeArrowheads="1"/>
          </p:cNvSpPr>
          <p:nvPr/>
        </p:nvSpPr>
        <p:spPr bwMode="auto">
          <a:xfrm>
            <a:off x="107504" y="800081"/>
            <a:ext cx="8964488" cy="1557349"/>
          </a:xfrm>
          <a:prstGeom prst="rect">
            <a:avLst/>
          </a:prstGeom>
          <a:noFill/>
          <a:ln w="9525">
            <a:noFill/>
            <a:miter lim="800000"/>
            <a:headEnd/>
            <a:tailEnd/>
          </a:ln>
        </p:spPr>
        <p:txBody>
          <a:bodyPr lIns="0" rIns="0" anchor="ctr">
            <a:spAutoFit/>
          </a:bodyPr>
          <a:lstStyle/>
          <a:p>
            <a:pPr algn="ctr">
              <a:lnSpc>
                <a:spcPct val="140000"/>
              </a:lnSpc>
            </a:pPr>
            <a:r>
              <a:rPr lang="en-US" altLang="zh-CN" sz="3600" b="1" dirty="0" smtClean="0">
                <a:solidFill>
                  <a:srgbClr val="000099"/>
                </a:solidFill>
                <a:latin typeface="+mj-lt"/>
                <a:ea typeface="黑体" pitchFamily="2" charset="-122"/>
              </a:rPr>
              <a:t>Towards Big Graph Search: </a:t>
            </a:r>
          </a:p>
          <a:p>
            <a:pPr algn="ctr">
              <a:lnSpc>
                <a:spcPct val="140000"/>
              </a:lnSpc>
            </a:pPr>
            <a:r>
              <a:rPr lang="en-US" altLang="zh-CN" sz="3200" b="1" dirty="0" smtClean="0">
                <a:solidFill>
                  <a:srgbClr val="000099"/>
                </a:solidFill>
                <a:latin typeface="+mj-lt"/>
                <a:ea typeface="黑体" pitchFamily="2" charset="-122"/>
              </a:rPr>
              <a:t>Challenges &amp; Techniques</a:t>
            </a:r>
            <a:endParaRPr lang="zh-CN" altLang="en-US" sz="3200" b="1" dirty="0">
              <a:solidFill>
                <a:srgbClr val="000099"/>
              </a:solidFill>
              <a:latin typeface="+mj-lt"/>
              <a:ea typeface="黑体" pitchFamily="2" charset="-122"/>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52732"/>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928926" y="5929331"/>
            <a:ext cx="3804565" cy="785818"/>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1"/>
          <p:cNvGrpSpPr>
            <a:grpSpLocks/>
          </p:cNvGrpSpPr>
          <p:nvPr/>
        </p:nvGrpSpPr>
        <p:grpSpPr bwMode="auto">
          <a:xfrm>
            <a:off x="2814638" y="2951929"/>
            <a:ext cx="5861050" cy="3176588"/>
            <a:chOff x="2814091" y="3121625"/>
            <a:chExt cx="5861863" cy="3176588"/>
          </a:xfrm>
        </p:grpSpPr>
        <p:sp>
          <p:nvSpPr>
            <p:cNvPr id="54" name="Chord 2"/>
            <p:cNvSpPr>
              <a:spLocks/>
            </p:cNvSpPr>
            <p:nvPr/>
          </p:nvSpPr>
          <p:spPr bwMode="auto">
            <a:xfrm rot="6732850">
              <a:off x="5303062" y="2925321"/>
              <a:ext cx="3176588" cy="3569195"/>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12325" name="TextBox 5"/>
            <p:cNvSpPr txBox="1">
              <a:spLocks noChangeArrowheads="1"/>
            </p:cNvSpPr>
            <p:nvPr/>
          </p:nvSpPr>
          <p:spPr bwMode="auto">
            <a:xfrm>
              <a:off x="5875112" y="3248165"/>
              <a:ext cx="2165779" cy="415550"/>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1" name="右箭头 60"/>
            <p:cNvSpPr/>
            <p:nvPr/>
          </p:nvSpPr>
          <p:spPr>
            <a:xfrm>
              <a:off x="2814091" y="3272438"/>
              <a:ext cx="2802326"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63"/>
          <p:cNvGrpSpPr>
            <a:grpSpLocks/>
          </p:cNvGrpSpPr>
          <p:nvPr/>
        </p:nvGrpSpPr>
        <p:grpSpPr bwMode="auto">
          <a:xfrm>
            <a:off x="4276725" y="3482154"/>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2323"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2292" name="标题 1"/>
          <p:cNvSpPr>
            <a:spLocks noGrp="1"/>
          </p:cNvSpPr>
          <p:nvPr>
            <p:ph type="title"/>
          </p:nvPr>
        </p:nvSpPr>
        <p:spPr/>
        <p:txBody>
          <a:bodyPr/>
          <a:lstStyle/>
          <a:p>
            <a:r>
              <a:rPr lang="en-US" altLang="zh-CN" sz="3600" b="1" dirty="0" err="1" smtClean="0">
                <a:solidFill>
                  <a:srgbClr val="C00000"/>
                </a:solidFill>
                <a:latin typeface="Arial Unicode MS" pitchFamily="34" charset="-122"/>
                <a:ea typeface="黑体" pitchFamily="49" charset="-122"/>
              </a:rPr>
              <a:t>回答“可计算”问题</a:t>
            </a:r>
            <a:r>
              <a:rPr lang="en-US" altLang="zh-CN" sz="3600" b="1" dirty="0" smtClean="0">
                <a:solidFill>
                  <a:srgbClr val="C00000"/>
                </a:solidFill>
                <a:latin typeface="Arial Unicode MS" pitchFamily="34" charset="-122"/>
                <a:ea typeface="黑体" pitchFamily="49" charset="-122"/>
              </a:rPr>
              <a:t>(3)</a:t>
            </a:r>
          </a:p>
        </p:txBody>
      </p:sp>
      <p:sp>
        <p:nvSpPr>
          <p:cNvPr id="6" name="矩形 5"/>
          <p:cNvSpPr/>
          <p:nvPr/>
        </p:nvSpPr>
        <p:spPr>
          <a:xfrm>
            <a:off x="827584" y="1194319"/>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4" name="组合 27"/>
          <p:cNvGrpSpPr>
            <a:grpSpLocks/>
          </p:cNvGrpSpPr>
          <p:nvPr/>
        </p:nvGrpSpPr>
        <p:grpSpPr bwMode="auto">
          <a:xfrm>
            <a:off x="107504" y="2035197"/>
            <a:ext cx="4104592" cy="4537075"/>
            <a:chOff x="35157" y="1772816"/>
            <a:chExt cx="4104795" cy="4536503"/>
          </a:xfrm>
          <a:solidFill>
            <a:schemeClr val="bg1"/>
          </a:solidFill>
        </p:grpSpPr>
        <p:grpSp>
          <p:nvGrpSpPr>
            <p:cNvPr id="5" name="组合 28"/>
            <p:cNvGrpSpPr>
              <a:grpSpLocks/>
            </p:cNvGrpSpPr>
            <p:nvPr/>
          </p:nvGrpSpPr>
          <p:grpSpPr bwMode="auto">
            <a:xfrm>
              <a:off x="107504" y="1772816"/>
              <a:ext cx="4032448" cy="2520111"/>
              <a:chOff x="107504" y="1772816"/>
              <a:chExt cx="4032448" cy="2520111"/>
            </a:xfrm>
            <a:grpFill/>
          </p:grpSpPr>
          <p:grpSp>
            <p:nvGrpSpPr>
              <p:cNvPr id="7"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8"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9"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cxnSp>
        <p:nvCxnSpPr>
          <p:cNvPr id="58" name="Curved Connector 5"/>
          <p:cNvCxnSpPr>
            <a:cxnSpLocks noChangeShapeType="1"/>
          </p:cNvCxnSpPr>
          <p:nvPr/>
        </p:nvCxnSpPr>
        <p:spPr bwMode="auto">
          <a:xfrm rot="5400000">
            <a:off x="6019800" y="4266379"/>
            <a:ext cx="1660525" cy="142875"/>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0" name="组合 76"/>
          <p:cNvGrpSpPr>
            <a:grpSpLocks/>
          </p:cNvGrpSpPr>
          <p:nvPr/>
        </p:nvGrpSpPr>
        <p:grpSpPr bwMode="auto">
          <a:xfrm>
            <a:off x="4457700" y="3561529"/>
            <a:ext cx="3878263" cy="1692275"/>
            <a:chOff x="4457514" y="3731385"/>
            <a:chExt cx="3878246" cy="1691539"/>
          </a:xfrm>
        </p:grpSpPr>
        <p:sp>
          <p:nvSpPr>
            <p:cNvPr id="12314"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2" name="组合 75"/>
            <p:cNvGrpSpPr>
              <a:grpSpLocks/>
            </p:cNvGrpSpPr>
            <p:nvPr/>
          </p:nvGrpSpPr>
          <p:grpSpPr bwMode="auto">
            <a:xfrm>
              <a:off x="4457514" y="3731385"/>
              <a:ext cx="3878246" cy="1691539"/>
              <a:chOff x="4457514" y="3731385"/>
              <a:chExt cx="3878246" cy="1691539"/>
            </a:xfrm>
          </p:grpSpPr>
          <p:grpSp>
            <p:nvGrpSpPr>
              <p:cNvPr id="13"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224"/>
                  <a:ext cx="2320915" cy="280866"/>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832"/>
                  <a:ext cx="1512881" cy="169153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2317"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2318"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nvGrpSpPr>
          <p:cNvPr id="14" name="组合 2"/>
          <p:cNvGrpSpPr>
            <a:grpSpLocks/>
          </p:cNvGrpSpPr>
          <p:nvPr/>
        </p:nvGrpSpPr>
        <p:grpSpPr bwMode="auto">
          <a:xfrm>
            <a:off x="5292725" y="1459679"/>
            <a:ext cx="3663950" cy="1223963"/>
            <a:chOff x="5371146" y="1412776"/>
            <a:chExt cx="3665350" cy="1224137"/>
          </a:xfrm>
        </p:grpSpPr>
        <p:sp>
          <p:nvSpPr>
            <p:cNvPr id="79" name="矩形 78"/>
            <p:cNvSpPr/>
            <p:nvPr/>
          </p:nvSpPr>
          <p:spPr>
            <a:xfrm>
              <a:off x="5650653" y="1820822"/>
              <a:ext cx="3385843"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如何设计更有效的算法？</a:t>
              </a:r>
            </a:p>
          </p:txBody>
        </p:sp>
        <p:sp>
          <p:nvSpPr>
            <p:cNvPr id="53" name="矩形 52"/>
            <p:cNvSpPr/>
            <p:nvPr/>
          </p:nvSpPr>
          <p:spPr>
            <a:xfrm>
              <a:off x="5650653" y="2205052"/>
              <a:ext cx="3385843"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如何以“以局部观全局”？</a:t>
              </a:r>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3</a:t>
              </a:r>
              <a:r>
                <a:rPr lang="zh-CN" altLang="en-US" sz="1800" b="1" dirty="0"/>
                <a:t>：大数据高效算法理论</a:t>
              </a:r>
            </a:p>
          </p:txBody>
        </p:sp>
      </p:grpSp>
      <p:grpSp>
        <p:nvGrpSpPr>
          <p:cNvPr id="15" name="组合 26"/>
          <p:cNvGrpSpPr>
            <a:grpSpLocks/>
          </p:cNvGrpSpPr>
          <p:nvPr/>
        </p:nvGrpSpPr>
        <p:grpSpPr bwMode="auto">
          <a:xfrm>
            <a:off x="2266950" y="4574354"/>
            <a:ext cx="2160588" cy="1020763"/>
            <a:chOff x="2123975" y="4581129"/>
            <a:chExt cx="2159526" cy="1021174"/>
          </a:xfrm>
        </p:grpSpPr>
        <p:sp>
          <p:nvSpPr>
            <p:cNvPr id="12307"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2308"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637"/>
              <a:ext cx="998047" cy="647961"/>
            </a:xfrm>
            <a:prstGeom prst="roundRect">
              <a:avLst>
                <a:gd name="adj" fmla="val 10000"/>
              </a:avLst>
            </a:prstGeom>
            <a:ln/>
          </p:spPr>
          <p:style>
            <a:lnRef idx="2">
              <a:schemeClr val="accent2"/>
            </a:lnRef>
            <a:fillRef idx="1">
              <a:schemeClr val="lt1"/>
            </a:fillRef>
            <a:effectRef idx="0">
              <a:schemeClr val="accent2"/>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944" y="4954342"/>
              <a:ext cx="1080557" cy="647961"/>
            </a:xfrm>
            <a:prstGeom prst="roundRect">
              <a:avLst>
                <a:gd name="adj" fmla="val 10000"/>
              </a:avLst>
            </a:prstGeom>
            <a:ln/>
          </p:spPr>
          <p:style>
            <a:lnRef idx="1">
              <a:schemeClr val="dk1"/>
            </a:lnRef>
            <a:fillRef idx="2">
              <a:schemeClr val="dk1"/>
            </a:fillRef>
            <a:effectRef idx="1">
              <a:schemeClr val="dk1"/>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grpSp>
        <p:nvGrpSpPr>
          <p:cNvPr id="16" name="组合 14"/>
          <p:cNvGrpSpPr>
            <a:grpSpLocks/>
          </p:cNvGrpSpPr>
          <p:nvPr/>
        </p:nvGrpSpPr>
        <p:grpSpPr bwMode="auto">
          <a:xfrm>
            <a:off x="250825" y="5326829"/>
            <a:ext cx="8929688" cy="1150938"/>
            <a:chOff x="251408" y="5495453"/>
            <a:chExt cx="8929104" cy="1150730"/>
          </a:xfrm>
        </p:grpSpPr>
        <p:sp>
          <p:nvSpPr>
            <p:cNvPr id="12302" name="矩形 51" descr="羊皮纸"/>
            <p:cNvSpPr>
              <a:spLocks noChangeArrowheads="1"/>
            </p:cNvSpPr>
            <p:nvPr/>
          </p:nvSpPr>
          <p:spPr bwMode="auto">
            <a:xfrm>
              <a:off x="4488100" y="5495453"/>
              <a:ext cx="4692412" cy="1117055"/>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latin typeface="黑体" pitchFamily="49" charset="-122"/>
                  <a:ea typeface="黑体" pitchFamily="49" charset="-122"/>
                </a:rPr>
                <a:t>针对大数据非易解类问题，提出</a:t>
              </a:r>
              <a:r>
                <a:rPr kumimoji="0" lang="zh-CN" altLang="en-US" b="1">
                  <a:solidFill>
                    <a:srgbClr val="FF0000"/>
                  </a:solidFill>
                  <a:latin typeface="黑体" pitchFamily="49" charset="-122"/>
                  <a:ea typeface="黑体" pitchFamily="49" charset="-122"/>
                </a:rPr>
                <a:t>高效算法理论与算法</a:t>
              </a:r>
              <a:r>
                <a:rPr kumimoji="0" lang="zh-CN" altLang="en-US" b="1">
                  <a:solidFill>
                    <a:srgbClr val="000000"/>
                  </a:solidFill>
                  <a:latin typeface="黑体" pitchFamily="49" charset="-122"/>
                  <a:ea typeface="黑体" pitchFamily="49" charset="-122"/>
                </a:rPr>
                <a:t>！</a:t>
              </a:r>
              <a:endParaRPr lang="zh-CN" altLang="en-US" b="1">
                <a:solidFill>
                  <a:srgbClr val="C00000"/>
                </a:solidFill>
                <a:latin typeface="黑体" pitchFamily="49" charset="-122"/>
                <a:ea typeface="黑体" pitchFamily="49" charset="-122"/>
              </a:endParaRPr>
            </a:p>
          </p:txBody>
        </p:sp>
        <p:grpSp>
          <p:nvGrpSpPr>
            <p:cNvPr id="17" name="组合 11"/>
            <p:cNvGrpSpPr>
              <a:grpSpLocks/>
            </p:cNvGrpSpPr>
            <p:nvPr/>
          </p:nvGrpSpPr>
          <p:grpSpPr bwMode="auto">
            <a:xfrm>
              <a:off x="251408" y="5915604"/>
              <a:ext cx="4176589" cy="730579"/>
              <a:chOff x="251408" y="5915604"/>
              <a:chExt cx="4176589" cy="730579"/>
            </a:xfrm>
          </p:grpSpPr>
          <p:sp>
            <p:nvSpPr>
              <p:cNvPr id="11" name="下弧形箭头 10"/>
              <p:cNvSpPr/>
              <p:nvPr/>
            </p:nvSpPr>
            <p:spPr>
              <a:xfrm flipH="1">
                <a:off x="2815053" y="5916065"/>
                <a:ext cx="1612795" cy="696786"/>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sp>
            <p:nvSpPr>
              <p:cNvPr id="83" name="下弧形箭头 82"/>
              <p:cNvSpPr/>
              <p:nvPr/>
            </p:nvSpPr>
            <p:spPr>
              <a:xfrm flipH="1">
                <a:off x="1645142" y="5916065"/>
                <a:ext cx="2743021" cy="696786"/>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sp>
            <p:nvSpPr>
              <p:cNvPr id="84" name="下弧形箭头 83"/>
              <p:cNvSpPr/>
              <p:nvPr/>
            </p:nvSpPr>
            <p:spPr>
              <a:xfrm flipH="1">
                <a:off x="251408" y="5949396"/>
                <a:ext cx="4111356" cy="696787"/>
              </a:xfrm>
              <a:prstGeom prst="curvedUp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zh-CN" altLang="en-US">
                  <a:solidFill>
                    <a:schemeClr val="tx1"/>
                  </a:solidFill>
                </a:endParaRPr>
              </a:p>
            </p:txBody>
          </p:sp>
        </p:grpSp>
      </p:grpSp>
      <p:sp>
        <p:nvSpPr>
          <p:cNvPr id="59"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10</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right)">
                                      <p:cBhvr>
                                        <p:cTn id="7" dur="500"/>
                                        <p:tgtEl>
                                          <p:spTgt spid="16"/>
                                        </p:tgtEl>
                                      </p:cBhvr>
                                    </p:animEffect>
                                  </p:childTnLst>
                                </p:cTn>
                              </p:par>
                              <p:par>
                                <p:cTn id="8" presetID="53" presetClass="entr" presetSubtype="16"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500" fill="hold"/>
                                        <p:tgtEl>
                                          <p:spTgt spid="14"/>
                                        </p:tgtEl>
                                        <p:attrNameLst>
                                          <p:attrName>ppt_w</p:attrName>
                                        </p:attrNameLst>
                                      </p:cBhvr>
                                      <p:tavLst>
                                        <p:tav tm="0">
                                          <p:val>
                                            <p:fltVal val="0"/>
                                          </p:val>
                                        </p:tav>
                                        <p:tav tm="100000">
                                          <p:val>
                                            <p:strVal val="#ppt_w"/>
                                          </p:val>
                                        </p:tav>
                                      </p:tavLst>
                                    </p:anim>
                                    <p:anim calcmode="lin" valueType="num">
                                      <p:cBhvr>
                                        <p:cTn id="11" dur="500" fill="hold"/>
                                        <p:tgtEl>
                                          <p:spTgt spid="14"/>
                                        </p:tgtEl>
                                        <p:attrNameLst>
                                          <p:attrName>ppt_h</p:attrName>
                                        </p:attrNameLst>
                                      </p:cBhvr>
                                      <p:tavLst>
                                        <p:tav tm="0">
                                          <p:val>
                                            <p:fltVal val="0"/>
                                          </p:val>
                                        </p:tav>
                                        <p:tav tm="100000">
                                          <p:val>
                                            <p:strVal val="#ppt_h"/>
                                          </p:val>
                                        </p:tav>
                                      </p:tavLst>
                                    </p:anim>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71414"/>
            <a:ext cx="8640960" cy="796908"/>
          </a:xfrm>
        </p:spPr>
        <p:txBody>
          <a:bodyPr/>
          <a:lstStyle/>
          <a:p>
            <a:r>
              <a:rPr lang="en-US" altLang="zh-CN" sz="3600" b="1" dirty="0" smtClean="0">
                <a:solidFill>
                  <a:srgbClr val="C00000"/>
                </a:solidFill>
                <a:ea typeface="黑体" pitchFamily="49" charset="-122"/>
              </a:rPr>
              <a:t>Big Graph, e.g., Social Networks</a:t>
            </a:r>
            <a:endParaRPr lang="zh-CN" altLang="en-US" sz="3600" b="1" dirty="0">
              <a:solidFill>
                <a:srgbClr val="C00000"/>
              </a:solidFill>
              <a:ea typeface="黑体" pitchFamily="49" charset="-122"/>
            </a:endParaRPr>
          </a:p>
        </p:txBody>
      </p:sp>
      <p:pic>
        <p:nvPicPr>
          <p:cNvPr id="2050" name="Picture 2"/>
          <p:cNvPicPr>
            <a:picLocks noGrp="1" noChangeAspect="1" noChangeArrowheads="1"/>
          </p:cNvPicPr>
          <p:nvPr>
            <p:ph idx="1"/>
          </p:nvPr>
        </p:nvPicPr>
        <p:blipFill>
          <a:blip r:embed="rId3" cstate="print"/>
          <a:srcRect/>
          <a:stretch>
            <a:fillRect/>
          </a:stretch>
        </p:blipFill>
        <p:spPr bwMode="auto">
          <a:xfrm>
            <a:off x="2843808" y="1588567"/>
            <a:ext cx="6086450" cy="2554813"/>
          </a:xfrm>
          <a:prstGeom prst="rect">
            <a:avLst/>
          </a:prstGeom>
          <a:noFill/>
          <a:ln w="9525">
            <a:noFill/>
            <a:miter lim="800000"/>
            <a:headEnd/>
            <a:tailEnd/>
          </a:ln>
        </p:spPr>
      </p:pic>
      <p:pic>
        <p:nvPicPr>
          <p:cNvPr id="10" name="图片 9" descr="blog-apr-13.jpg"/>
          <p:cNvPicPr>
            <a:picLocks noChangeAspect="1"/>
          </p:cNvPicPr>
          <p:nvPr/>
        </p:nvPicPr>
        <p:blipFill>
          <a:blip r:embed="rId4" cstate="print"/>
          <a:stretch>
            <a:fillRect/>
          </a:stretch>
        </p:blipFill>
        <p:spPr>
          <a:xfrm>
            <a:off x="251520" y="2057551"/>
            <a:ext cx="2438400" cy="1475232"/>
          </a:xfrm>
          <a:prstGeom prst="rect">
            <a:avLst/>
          </a:prstGeom>
        </p:spPr>
      </p:pic>
      <p:sp>
        <p:nvSpPr>
          <p:cNvPr id="8" name="TextBox 7"/>
          <p:cNvSpPr txBox="1"/>
          <p:nvPr/>
        </p:nvSpPr>
        <p:spPr>
          <a:xfrm>
            <a:off x="71406" y="4643446"/>
            <a:ext cx="892971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smtClean="0">
                <a:solidFill>
                  <a:srgbClr val="FF0000"/>
                </a:solidFill>
                <a:latin typeface="Arial Unicode MS" pitchFamily="34" charset="-122"/>
                <a:ea typeface="黑体" pitchFamily="49" charset="-122"/>
              </a:rPr>
              <a:t>Big volume</a:t>
            </a:r>
            <a:r>
              <a:rPr lang="en-US" altLang="zh-CN" sz="2400" dirty="0" smtClean="0">
                <a:latin typeface="Arial Unicode MS" pitchFamily="34" charset="-122"/>
                <a:ea typeface="黑体" pitchFamily="49" charset="-122"/>
              </a:rPr>
              <a:t>:</a:t>
            </a:r>
            <a:r>
              <a:rPr lang="zh-CN" altLang="en-US" sz="2400" dirty="0" smtClean="0">
                <a:latin typeface="Arial Unicode MS" pitchFamily="34" charset="-122"/>
                <a:ea typeface="黑体" pitchFamily="49" charset="-122"/>
              </a:rPr>
              <a:t> </a:t>
            </a:r>
            <a:r>
              <a:rPr lang="en-US" altLang="zh-CN" sz="2400" dirty="0" smtClean="0">
                <a:latin typeface="Arial Unicode MS" pitchFamily="34" charset="-122"/>
                <a:ea typeface="黑体" pitchFamily="49" charset="-122"/>
              </a:rPr>
              <a:t>a balance between search efficiency and accuracy</a:t>
            </a:r>
          </a:p>
        </p:txBody>
      </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sp>
        <p:nvSpPr>
          <p:cNvPr id="11" name="TextBox 10"/>
          <p:cNvSpPr txBox="1"/>
          <p:nvPr/>
        </p:nvSpPr>
        <p:spPr>
          <a:xfrm>
            <a:off x="71406" y="5181913"/>
            <a:ext cx="892971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smtClean="0">
                <a:solidFill>
                  <a:srgbClr val="FF0000"/>
                </a:solidFill>
                <a:latin typeface="Arial Unicode MS" pitchFamily="34" charset="-122"/>
                <a:ea typeface="黑体" pitchFamily="49" charset="-122"/>
              </a:rPr>
              <a:t>Frequent changes</a:t>
            </a:r>
            <a:r>
              <a:rPr lang="en-US" altLang="zh-CN" sz="2400" dirty="0" smtClean="0">
                <a:latin typeface="Arial Unicode MS" pitchFamily="34" charset="-122"/>
                <a:ea typeface="黑体" pitchFamily="49" charset="-122"/>
              </a:rPr>
              <a:t>: incorporate dynamic and temporal features </a:t>
            </a:r>
          </a:p>
        </p:txBody>
      </p:sp>
      <p:sp>
        <p:nvSpPr>
          <p:cNvPr id="14" name="TextBox 13"/>
          <p:cNvSpPr txBox="1"/>
          <p:nvPr/>
        </p:nvSpPr>
        <p:spPr>
          <a:xfrm>
            <a:off x="71406" y="5753417"/>
            <a:ext cx="8929718"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400" dirty="0" smtClean="0">
                <a:solidFill>
                  <a:srgbClr val="FF0000"/>
                </a:solidFill>
                <a:latin typeface="Arial Unicode MS" pitchFamily="34" charset="-122"/>
                <a:ea typeface="黑体" pitchFamily="49" charset="-122"/>
              </a:rPr>
              <a:t>Noise &amp; uncertainty</a:t>
            </a:r>
            <a:r>
              <a:rPr lang="en-US" altLang="zh-CN" sz="2400" dirty="0" smtClean="0">
                <a:latin typeface="Arial Unicode MS" pitchFamily="34" charset="-122"/>
                <a:ea typeface="黑体" pitchFamily="49" charset="-122"/>
              </a:rPr>
              <a:t>: improve data quality, alleviate side effects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The FAE</a:t>
            </a:r>
            <a:r>
              <a:rPr lang="zh-CN" altLang="en-US" sz="3600" b="1" dirty="0" smtClean="0">
                <a:solidFill>
                  <a:srgbClr val="C00000"/>
                </a:solidFill>
              </a:rPr>
              <a:t> </a:t>
            </a:r>
            <a:r>
              <a:rPr lang="en-US" altLang="zh-CN" sz="3600" b="1" dirty="0" smtClean="0">
                <a:solidFill>
                  <a:srgbClr val="C00000"/>
                </a:solidFill>
              </a:rPr>
              <a:t>Challenge</a:t>
            </a:r>
            <a:endParaRPr lang="zh-CN" altLang="en-US" sz="3600" b="1" dirty="0">
              <a:solidFill>
                <a:srgbClr val="C00000"/>
              </a:solidFill>
            </a:endParaRPr>
          </a:p>
        </p:txBody>
      </p:sp>
      <p:sp>
        <p:nvSpPr>
          <p:cNvPr id="3" name="内容占位符 2"/>
          <p:cNvSpPr>
            <a:spLocks noGrp="1"/>
          </p:cNvSpPr>
          <p:nvPr>
            <p:ph idx="1"/>
          </p:nvPr>
        </p:nvSpPr>
        <p:spPr/>
        <p:txBody>
          <a:bodyPr/>
          <a:lstStyle/>
          <a:p>
            <a:r>
              <a:rPr lang="en-US" altLang="zh-CN" sz="2800" dirty="0" smtClean="0">
                <a:solidFill>
                  <a:srgbClr val="000099"/>
                </a:solidFill>
                <a:ea typeface="Arial Unicode MS" pitchFamily="34" charset="-122"/>
                <a:cs typeface="Arial Unicode MS" pitchFamily="34" charset="-122"/>
              </a:rPr>
              <a:t>Big dynamic and uncertain graphs:</a:t>
            </a:r>
          </a:p>
          <a:p>
            <a:pPr lvl="1"/>
            <a:r>
              <a:rPr lang="en-US" altLang="zh-CN" b="1" dirty="0" smtClean="0">
                <a:solidFill>
                  <a:srgbClr val="FF0000"/>
                </a:solidFill>
                <a:ea typeface="Arial Unicode MS" pitchFamily="34" charset="-122"/>
                <a:cs typeface="Arial Unicode MS" pitchFamily="34" charset="-122"/>
              </a:rPr>
              <a:t>F</a:t>
            </a:r>
            <a:r>
              <a:rPr lang="en-US" altLang="zh-CN" dirty="0" smtClean="0">
                <a:ea typeface="Arial Unicode MS" pitchFamily="34" charset="-122"/>
                <a:cs typeface="Arial Unicode MS" pitchFamily="34" charset="-122"/>
              </a:rPr>
              <a:t>: how to provide a </a:t>
            </a:r>
            <a:r>
              <a:rPr lang="en-US" altLang="zh-CN" dirty="0" smtClean="0">
                <a:solidFill>
                  <a:srgbClr val="FF0000"/>
                </a:solidFill>
                <a:ea typeface="Arial Unicode MS" pitchFamily="34" charset="-122"/>
                <a:cs typeface="Arial Unicode MS" pitchFamily="34" charset="-122"/>
              </a:rPr>
              <a:t>Friendly</a:t>
            </a:r>
            <a:r>
              <a:rPr lang="en-US" altLang="zh-CN" dirty="0" smtClean="0">
                <a:ea typeface="Arial Unicode MS" pitchFamily="34" charset="-122"/>
                <a:cs typeface="Arial Unicode MS" pitchFamily="34" charset="-122"/>
              </a:rPr>
              <a:t> search interface?</a:t>
            </a:r>
          </a:p>
          <a:p>
            <a:pPr lvl="1"/>
            <a:r>
              <a:rPr lang="en-US" altLang="zh-CN" b="1" dirty="0" smtClean="0">
                <a:solidFill>
                  <a:srgbClr val="FF0000"/>
                </a:solidFill>
                <a:ea typeface="Arial Unicode MS" pitchFamily="34" charset="-122"/>
                <a:cs typeface="Arial Unicode MS" pitchFamily="34" charset="-122"/>
              </a:rPr>
              <a:t>A</a:t>
            </a:r>
            <a:r>
              <a:rPr lang="en-US" altLang="zh-CN" dirty="0" smtClean="0">
                <a:ea typeface="Arial Unicode MS" pitchFamily="34" charset="-122"/>
                <a:cs typeface="Arial Unicode MS" pitchFamily="34" charset="-122"/>
              </a:rPr>
              <a:t>: how to search “information” more </a:t>
            </a:r>
            <a:r>
              <a:rPr lang="en-US" altLang="zh-CN" dirty="0" smtClean="0">
                <a:solidFill>
                  <a:srgbClr val="FF0000"/>
                </a:solidFill>
                <a:ea typeface="Arial Unicode MS" pitchFamily="34" charset="-122"/>
                <a:cs typeface="Arial Unicode MS" pitchFamily="34" charset="-122"/>
              </a:rPr>
              <a:t>Accurately?</a:t>
            </a:r>
          </a:p>
          <a:p>
            <a:pPr lvl="1"/>
            <a:r>
              <a:rPr lang="en-US" altLang="zh-CN" b="1" dirty="0" smtClean="0">
                <a:solidFill>
                  <a:srgbClr val="FF0000"/>
                </a:solidFill>
                <a:ea typeface="Arial Unicode MS" pitchFamily="34" charset="-122"/>
                <a:cs typeface="Arial Unicode MS" pitchFamily="34" charset="-122"/>
              </a:rPr>
              <a:t>E</a:t>
            </a:r>
            <a:r>
              <a:rPr lang="en-US" altLang="zh-CN" dirty="0" smtClean="0">
                <a:ea typeface="Arial Unicode MS" pitchFamily="34" charset="-122"/>
                <a:cs typeface="Arial Unicode MS" pitchFamily="34" charset="-122"/>
              </a:rPr>
              <a:t>: how to search “information” more </a:t>
            </a:r>
            <a:r>
              <a:rPr lang="en-US" altLang="zh-CN" dirty="0" smtClean="0">
                <a:solidFill>
                  <a:srgbClr val="FF0000"/>
                </a:solidFill>
                <a:ea typeface="Arial Unicode MS" pitchFamily="34" charset="-122"/>
                <a:cs typeface="Arial Unicode MS" pitchFamily="34" charset="-122"/>
              </a:rPr>
              <a:t>Efficiently?</a:t>
            </a:r>
            <a:endParaRPr lang="en-US" altLang="zh-CN" dirty="0" smtClean="0">
              <a:ea typeface="Arial Unicode MS" pitchFamily="34" charset="-122"/>
              <a:cs typeface="Arial Unicode MS" pitchFamily="34" charset="-122"/>
            </a:endParaRPr>
          </a:p>
          <a:p>
            <a:pPr lvl="1"/>
            <a:endParaRPr lang="zh-CN" altLang="en-US" dirty="0">
              <a:ea typeface="Arial Unicode MS" pitchFamily="34" charset="-122"/>
              <a:cs typeface="Arial Unicode MS" pitchFamily="34" charset="-122"/>
            </a:endParaRPr>
          </a:p>
        </p:txBody>
      </p:sp>
      <p:pic>
        <p:nvPicPr>
          <p:cNvPr id="12" name="图片 11" descr="blog-apr-13.jpg"/>
          <p:cNvPicPr>
            <a:picLocks noChangeAspect="1"/>
          </p:cNvPicPr>
          <p:nvPr/>
        </p:nvPicPr>
        <p:blipFill>
          <a:blip r:embed="rId2" cstate="print"/>
          <a:stretch>
            <a:fillRect/>
          </a:stretch>
        </p:blipFill>
        <p:spPr>
          <a:xfrm>
            <a:off x="571472" y="3929066"/>
            <a:ext cx="2438400" cy="1475232"/>
          </a:xfrm>
          <a:prstGeom prst="rect">
            <a:avLst/>
          </a:prstGeom>
        </p:spPr>
      </p:pic>
      <p:grpSp>
        <p:nvGrpSpPr>
          <p:cNvPr id="5" name="组合 17"/>
          <p:cNvGrpSpPr/>
          <p:nvPr/>
        </p:nvGrpSpPr>
        <p:grpSpPr>
          <a:xfrm>
            <a:off x="3275856" y="3500438"/>
            <a:ext cx="5616624" cy="2347424"/>
            <a:chOff x="755576" y="3846721"/>
            <a:chExt cx="5976664" cy="2606615"/>
          </a:xfrm>
        </p:grpSpPr>
        <p:pic>
          <p:nvPicPr>
            <p:cNvPr id="1028" name="Picture 4" descr="C:\Program Files (x86)\Microsoft Office\MEDIA\CAGCAT10\j0285750.wmf"/>
            <p:cNvPicPr>
              <a:picLocks noChangeAspect="1" noChangeArrowheads="1"/>
            </p:cNvPicPr>
            <p:nvPr/>
          </p:nvPicPr>
          <p:blipFill>
            <a:blip r:embed="rId3" cstate="print"/>
            <a:srcRect/>
            <a:stretch>
              <a:fillRect/>
            </a:stretch>
          </p:blipFill>
          <p:spPr bwMode="auto">
            <a:xfrm>
              <a:off x="4716016" y="4581128"/>
              <a:ext cx="2016224" cy="1512168"/>
            </a:xfrm>
            <a:prstGeom prst="rect">
              <a:avLst/>
            </a:prstGeom>
            <a:noFill/>
          </p:spPr>
        </p:pic>
        <p:pic>
          <p:nvPicPr>
            <p:cNvPr id="1026" name="Picture 2" descr="C:\Program Files (x86)\Microsoft Office\MEDIA\CAGCAT10\j0292020.wmf"/>
            <p:cNvPicPr>
              <a:picLocks noChangeAspect="1" noChangeArrowheads="1"/>
            </p:cNvPicPr>
            <p:nvPr/>
          </p:nvPicPr>
          <p:blipFill>
            <a:blip r:embed="rId4" cstate="print"/>
            <a:srcRect/>
            <a:stretch>
              <a:fillRect/>
            </a:stretch>
          </p:blipFill>
          <p:spPr bwMode="auto">
            <a:xfrm>
              <a:off x="755576" y="3846721"/>
              <a:ext cx="2880320" cy="2606615"/>
            </a:xfrm>
            <a:prstGeom prst="rect">
              <a:avLst/>
            </a:prstGeom>
            <a:noFill/>
          </p:spPr>
        </p:pic>
        <p:pic>
          <p:nvPicPr>
            <p:cNvPr id="17" name="图片 16" descr="download (1).jpg"/>
            <p:cNvPicPr>
              <a:picLocks noChangeAspect="1"/>
            </p:cNvPicPr>
            <p:nvPr/>
          </p:nvPicPr>
          <p:blipFill>
            <a:blip r:embed="rId5" cstate="print"/>
            <a:stretch>
              <a:fillRect/>
            </a:stretch>
          </p:blipFill>
          <p:spPr>
            <a:xfrm>
              <a:off x="2627784" y="4322787"/>
              <a:ext cx="2390775" cy="1914525"/>
            </a:xfrm>
            <a:prstGeom prst="rect">
              <a:avLst/>
            </a:prstGeom>
          </p:spPr>
        </p:pic>
      </p:grpSp>
      <p:sp>
        <p:nvSpPr>
          <p:cNvPr id="13" name="灯片编号占位符 12"/>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sp>
        <p:nvSpPr>
          <p:cNvPr id="14" name="矩形 13"/>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Jia</a:t>
            </a:r>
            <a:r>
              <a:rPr lang="en-US" altLang="zh-CN" sz="1400" dirty="0" smtClean="0">
                <a:ea typeface="黑体" pitchFamily="49" charset="-122"/>
              </a:rPr>
              <a:t> Li, </a:t>
            </a:r>
            <a:r>
              <a:rPr lang="en-US" altLang="zh-CN" sz="1400" dirty="0" err="1" smtClean="0">
                <a:ea typeface="黑体" pitchFamily="49" charset="-122"/>
              </a:rPr>
              <a:t>Chunming</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Xuelian</a:t>
            </a:r>
            <a:r>
              <a:rPr lang="en-US" altLang="zh-CN" sz="1400" dirty="0" smtClean="0">
                <a:ea typeface="黑体" pitchFamily="49" charset="-122"/>
              </a:rPr>
              <a:t> Lin,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Big Graph Search: Challenges and Techniques. </a:t>
            </a:r>
            <a:r>
              <a:rPr lang="en-US" altLang="zh-CN" sz="1400" b="1" dirty="0" smtClean="0">
                <a:solidFill>
                  <a:srgbClr val="CC3300"/>
                </a:solidFill>
                <a:ea typeface="黑体" pitchFamily="49" charset="-122"/>
              </a:rPr>
              <a:t>Frontiers of Computer Science, 2016. (invited)</a:t>
            </a:r>
            <a:endParaRPr lang="zh-CN" altLang="en-US" sz="1400" b="1" dirty="0" smtClean="0">
              <a:solidFill>
                <a:srgbClr val="CC3300"/>
              </a:solidFill>
              <a:ea typeface="黑体"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Friendliness</a:t>
            </a:r>
            <a:endParaRPr lang="zh-CN" altLang="en-US" sz="3600" b="1" dirty="0">
              <a:solidFill>
                <a:srgbClr val="C00000"/>
              </a:solidFill>
              <a:ea typeface="黑体" pitchFamily="49" charset="-122"/>
            </a:endParaRPr>
          </a:p>
        </p:txBody>
      </p:sp>
      <p:sp>
        <p:nvSpPr>
          <p:cNvPr id="7" name="内容占位符 2"/>
          <p:cNvSpPr txBox="1">
            <a:spLocks/>
          </p:cNvSpPr>
          <p:nvPr/>
        </p:nvSpPr>
        <p:spPr bwMode="auto">
          <a:xfrm>
            <a:off x="142844" y="928100"/>
            <a:ext cx="8858312" cy="2500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pPr>
            <a:r>
              <a:rPr lang="en-US" altLang="zh-CN" sz="2800" b="1" dirty="0" smtClean="0">
                <a:latin typeface="Arial Unicode MS" pitchFamily="34" charset="-122"/>
                <a:ea typeface="Arial Unicode MS" pitchFamily="34" charset="-122"/>
                <a:cs typeface="Arial Unicode MS" pitchFamily="34" charset="-122"/>
              </a:rPr>
              <a:t>How to provide a </a:t>
            </a:r>
            <a:r>
              <a:rPr lang="en-US" altLang="zh-CN" sz="2800" b="1" dirty="0" smtClean="0">
                <a:solidFill>
                  <a:srgbClr val="FF0000"/>
                </a:solidFill>
                <a:latin typeface="Arial Unicode MS" pitchFamily="34" charset="-122"/>
                <a:ea typeface="Arial Unicode MS" pitchFamily="34" charset="-122"/>
                <a:cs typeface="Arial Unicode MS" pitchFamily="34" charset="-122"/>
              </a:rPr>
              <a:t>friendly</a:t>
            </a:r>
            <a:r>
              <a:rPr lang="en-US" altLang="zh-CN" sz="2800" b="1" dirty="0" smtClean="0">
                <a:latin typeface="Arial Unicode MS" pitchFamily="34" charset="-122"/>
                <a:ea typeface="Arial Unicode MS" pitchFamily="34" charset="-122"/>
                <a:cs typeface="Arial Unicode MS" pitchFamily="34" charset="-122"/>
              </a:rPr>
              <a:t> interface for graph search?</a:t>
            </a:r>
            <a:endParaRPr kumimoji="0" lang="en-US" altLang="zh-CN" sz="2800" b="1" i="0" u="none" strike="noStrike" kern="0" cap="none" spc="0" normalizeH="0" baseline="0" noProof="0" dirty="0" smtClean="0">
              <a:ln>
                <a:noFill/>
              </a:ln>
              <a:solidFill>
                <a:srgbClr val="000099"/>
              </a:solidFill>
              <a:effectLst/>
              <a:uLnTx/>
              <a:uFillTx/>
              <a:latin typeface="Arial Unicode MS" pitchFamily="34" charset="-122"/>
              <a:ea typeface="Arial Unicode MS" pitchFamily="34" charset="-122"/>
              <a:cs typeface="Arial Unicode MS" pitchFamily="34" charset="-122"/>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en-US" altLang="zh-CN" sz="2400" kern="0" dirty="0" smtClean="0">
                <a:latin typeface="Arial Unicode MS" pitchFamily="34" charset="-122"/>
                <a:ea typeface="Arial Unicode MS" pitchFamily="34" charset="-122"/>
                <a:cs typeface="Arial Unicode MS" pitchFamily="34" charset="-122"/>
              </a:rPr>
              <a:t>key words based searches are </a:t>
            </a:r>
            <a:r>
              <a:rPr lang="en-US" altLang="zh-CN" sz="2400" kern="0" dirty="0" smtClean="0">
                <a:solidFill>
                  <a:srgbClr val="FF0000"/>
                </a:solidFill>
                <a:latin typeface="Arial Unicode MS" pitchFamily="34" charset="-122"/>
                <a:ea typeface="Arial Unicode MS" pitchFamily="34" charset="-122"/>
                <a:cs typeface="Arial Unicode MS" pitchFamily="34" charset="-122"/>
              </a:rPr>
              <a:t>friendly</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en-US" altLang="zh-CN" sz="2400" kern="0" dirty="0" smtClean="0">
                <a:latin typeface="Arial Unicode MS" pitchFamily="34" charset="-122"/>
                <a:ea typeface="Arial Unicode MS" pitchFamily="34" charset="-122"/>
                <a:cs typeface="Arial Unicode MS" pitchFamily="34" charset="-122"/>
              </a:rPr>
              <a:t>directly input query graphs by users are very </a:t>
            </a:r>
            <a:r>
              <a:rPr lang="en-US" altLang="zh-CN" sz="2400" kern="0" dirty="0" smtClean="0">
                <a:solidFill>
                  <a:srgbClr val="FF0000"/>
                </a:solidFill>
                <a:latin typeface="Arial Unicode MS" pitchFamily="34" charset="-122"/>
                <a:ea typeface="Arial Unicode MS" pitchFamily="34" charset="-122"/>
                <a:cs typeface="Arial Unicode MS" pitchFamily="34" charset="-122"/>
              </a:rPr>
              <a:t>unfriendly</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lang="en-US" altLang="zh-CN" sz="2400" kern="0" dirty="0" smtClean="0">
                <a:solidFill>
                  <a:srgbClr val="FF0000"/>
                </a:solidFill>
                <a:latin typeface="Arial Unicode MS" pitchFamily="34" charset="-122"/>
                <a:ea typeface="Arial Unicode MS" pitchFamily="34" charset="-122"/>
                <a:cs typeface="Arial Unicode MS" pitchFamily="34" charset="-122"/>
              </a:rPr>
              <a:t>implicitly express query graphs </a:t>
            </a:r>
            <a:r>
              <a:rPr lang="en-US" altLang="zh-CN" sz="2400" kern="0" dirty="0" smtClean="0">
                <a:latin typeface="Arial Unicode MS" pitchFamily="34" charset="-122"/>
                <a:ea typeface="Arial Unicode MS" pitchFamily="34" charset="-122"/>
                <a:cs typeface="Arial Unicode MS" pitchFamily="34" charset="-122"/>
              </a:rPr>
              <a:t>in a convenient way</a:t>
            </a:r>
          </a:p>
          <a:p>
            <a:pPr marL="1200150" lvl="2" indent="-285750" eaLnBrk="0" hangingPunct="0">
              <a:spcBef>
                <a:spcPct val="20000"/>
              </a:spcBef>
              <a:buFontTx/>
              <a:buChar char="–"/>
            </a:pP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e.g., </a:t>
            </a:r>
            <a:r>
              <a:rPr kumimoji="0" lang="en-US" altLang="zh-CN" sz="2400" b="0" i="0" u="none" strike="noStrike" kern="0" cap="none" spc="0" normalizeH="0" baseline="0" noProof="0" dirty="0" err="1" smtClean="0">
                <a:ln>
                  <a:noFill/>
                </a:ln>
                <a:solidFill>
                  <a:schemeClr val="tx1"/>
                </a:solidFill>
                <a:effectLst/>
                <a:uLnTx/>
                <a:uFillTx/>
                <a:latin typeface="Arial Unicode MS" pitchFamily="34" charset="-122"/>
                <a:ea typeface="Arial Unicode MS" pitchFamily="34" charset="-122"/>
                <a:cs typeface="Arial Unicode MS" pitchFamily="34" charset="-122"/>
              </a:rPr>
              <a:t>Facebook</a:t>
            </a: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 uses a simplified</a:t>
            </a:r>
            <a:r>
              <a:rPr kumimoji="0" lang="en-US" altLang="zh-CN" sz="2400" b="0" i="0" u="none" strike="noStrike" kern="0" cap="none" spc="0" normalizeH="0" noProof="0" dirty="0" smtClean="0">
                <a:ln>
                  <a:noFill/>
                </a:ln>
                <a:solidFill>
                  <a:schemeClr val="tx1"/>
                </a:solidFill>
                <a:effectLst/>
                <a:uLnTx/>
                <a:uFillTx/>
                <a:latin typeface="Arial Unicode MS" pitchFamily="34" charset="-122"/>
                <a:ea typeface="Arial Unicode MS" pitchFamily="34" charset="-122"/>
                <a:cs typeface="Arial Unicode MS" pitchFamily="34" charset="-122"/>
              </a:rPr>
              <a:t> NLP interface</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endParaRPr>
          </a:p>
        </p:txBody>
      </p:sp>
      <p:pic>
        <p:nvPicPr>
          <p:cNvPr id="6" name="图片 5" descr="Facebook-Graph-Search.jpg"/>
          <p:cNvPicPr>
            <a:picLocks noChangeAspect="1"/>
          </p:cNvPicPr>
          <p:nvPr/>
        </p:nvPicPr>
        <p:blipFill>
          <a:blip r:embed="rId2" cstate="print"/>
          <a:stretch>
            <a:fillRect/>
          </a:stretch>
        </p:blipFill>
        <p:spPr>
          <a:xfrm>
            <a:off x="749432" y="3510300"/>
            <a:ext cx="7783007" cy="3024336"/>
          </a:xfrm>
          <a:prstGeom prst="rect">
            <a:avLst/>
          </a:prstGeom>
        </p:spPr>
      </p:pic>
      <p:sp>
        <p:nvSpPr>
          <p:cNvPr id="8" name="TextBox 7"/>
          <p:cNvSpPr txBox="1"/>
          <p:nvPr/>
        </p:nvSpPr>
        <p:spPr>
          <a:xfrm>
            <a:off x="5508104" y="3573016"/>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13</a:t>
            </a:fld>
            <a:endParaRPr lang="zh-CN" altLang="en-US"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71438" y="71414"/>
            <a:ext cx="9001156" cy="796908"/>
          </a:xfrm>
        </p:spPr>
        <p:txBody>
          <a:bodyPr/>
          <a:lstStyle/>
          <a:p>
            <a:r>
              <a:rPr lang="en-US" altLang="zh-CN" sz="3600" b="1" dirty="0" smtClean="0">
                <a:solidFill>
                  <a:srgbClr val="C00000"/>
                </a:solidFill>
                <a:ea typeface="黑体" pitchFamily="49" charset="-122"/>
              </a:rPr>
              <a:t>E.g., Search Influential Event Organizers</a:t>
            </a:r>
            <a:endParaRPr lang="zh-CN" altLang="en-US" sz="3600" b="1" dirty="0">
              <a:solidFill>
                <a:srgbClr val="C00000"/>
              </a:solidFill>
              <a:ea typeface="黑体" pitchFamily="49" charset="-122"/>
            </a:endParaRPr>
          </a:p>
        </p:txBody>
      </p:sp>
      <p:sp>
        <p:nvSpPr>
          <p:cNvPr id="7" name="内容占位符 2"/>
          <p:cNvSpPr txBox="1">
            <a:spLocks/>
          </p:cNvSpPr>
          <p:nvPr/>
        </p:nvSpPr>
        <p:spPr bwMode="auto">
          <a:xfrm>
            <a:off x="323528" y="928100"/>
            <a:ext cx="8501122" cy="21437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6000" indent="-342900" algn="just" eaLnBrk="0" hangingPunct="0">
              <a:spcBef>
                <a:spcPct val="20000"/>
              </a:spcBef>
            </a:pPr>
            <a:r>
              <a:rPr lang="en-US" altLang="zh-CN" sz="2400" b="1" kern="0" dirty="0" smtClean="0">
                <a:latin typeface="Arial Unicode MS" pitchFamily="34" charset="-122"/>
                <a:ea typeface="Arial Unicode MS" pitchFamily="34" charset="-122"/>
                <a:cs typeface="Arial Unicode MS" pitchFamily="34" charset="-122"/>
              </a:rPr>
              <a:t>Keywords based search of K influential</a:t>
            </a:r>
            <a:r>
              <a:rPr lang="en-US" altLang="zh-CN" sz="2400" b="1" dirty="0" smtClean="0">
                <a:latin typeface="Arial Unicode MS" pitchFamily="34" charset="-122"/>
                <a:ea typeface="Arial Unicode MS" pitchFamily="34" charset="-122"/>
                <a:cs typeface="Arial Unicode MS" pitchFamily="34" charset="-122"/>
              </a:rPr>
              <a:t> event organizers</a:t>
            </a:r>
            <a:r>
              <a:rPr lang="en-US" altLang="zh-CN" sz="2400" b="1" kern="0" dirty="0" smtClean="0">
                <a:latin typeface="Arial Unicode MS" pitchFamily="34" charset="-122"/>
                <a:ea typeface="Arial Unicode MS" pitchFamily="34" charset="-122"/>
                <a:cs typeface="Arial Unicode MS" pitchFamily="34" charset="-122"/>
              </a:rPr>
              <a:t> from online social networks</a:t>
            </a:r>
            <a:endParaRPr kumimoji="0" lang="en-US" altLang="zh-CN" sz="2400" b="1" i="0" u="none" strike="noStrike" kern="0" cap="none" spc="0" normalizeH="0" baseline="0" noProof="0" dirty="0" smtClean="0">
              <a:ln>
                <a:noFill/>
              </a:ln>
              <a:effectLst/>
              <a:uLnTx/>
              <a:uFillTx/>
              <a:latin typeface="Arial Unicode MS" pitchFamily="34" charset="-122"/>
              <a:ea typeface="Arial Unicode MS" pitchFamily="34" charset="-122"/>
              <a:cs typeface="Arial Unicode MS" pitchFamily="34" charset="-122"/>
            </a:endParaRPr>
          </a:p>
          <a:p>
            <a:pPr marL="36000" lvl="1" indent="-285750" eaLnBrk="0" hangingPunct="0">
              <a:spcBef>
                <a:spcPct val="20000"/>
              </a:spcBef>
              <a:buFontTx/>
              <a:buChar char="–"/>
              <a:defRPr/>
            </a:pPr>
            <a:r>
              <a:rPr lang="en-US" altLang="zh-CN" sz="2400" kern="0" dirty="0" smtClean="0">
                <a:latin typeface="Arial Unicode MS" pitchFamily="34" charset="-122"/>
                <a:ea typeface="Arial Unicode MS" pitchFamily="34" charset="-122"/>
                <a:cs typeface="Arial Unicode MS" pitchFamily="34" charset="-122"/>
              </a:rPr>
              <a:t>Incorporate keywords based search</a:t>
            </a:r>
          </a:p>
          <a:p>
            <a:pPr marL="36000" lvl="1" indent="-285750" eaLnBrk="0" hangingPunct="0">
              <a:spcBef>
                <a:spcPct val="20000"/>
              </a:spcBef>
              <a:buFontTx/>
              <a:buChar char="–"/>
              <a:defRPr/>
            </a:pPr>
            <a:r>
              <a:rPr lang="en-US" altLang="zh-CN" sz="2400" kern="0" dirty="0" smtClean="0">
                <a:latin typeface="Arial Unicode MS" pitchFamily="34" charset="-122"/>
                <a:ea typeface="Arial Unicode MS" pitchFamily="34" charset="-122"/>
                <a:cs typeface="Arial Unicode MS" pitchFamily="34" charset="-122"/>
              </a:rPr>
              <a:t>Incorporate event influence propagation </a:t>
            </a:r>
          </a:p>
          <a:p>
            <a:pPr marL="36000" lvl="1" indent="-285750" eaLnBrk="0" hangingPunct="0">
              <a:spcBef>
                <a:spcPct val="20000"/>
              </a:spcBef>
              <a:buFontTx/>
              <a:buChar char="–"/>
              <a:defRPr/>
            </a:pPr>
            <a:r>
              <a:rPr lang="en-US" altLang="zh-CN" sz="2400" kern="0" dirty="0" smtClean="0">
                <a:latin typeface="Arial Unicode MS" pitchFamily="34" charset="-122"/>
                <a:ea typeface="Arial Unicode MS" pitchFamily="34" charset="-122"/>
                <a:cs typeface="Arial Unicode MS" pitchFamily="34" charset="-122"/>
              </a:rPr>
              <a:t>Provide an approximation algorithm - </a:t>
            </a:r>
            <a:r>
              <a:rPr lang="en-US" altLang="zh-CN" sz="2400" kern="0" dirty="0" smtClean="0">
                <a:solidFill>
                  <a:srgbClr val="FF0000"/>
                </a:solidFill>
                <a:latin typeface="Arial Unicode MS" pitchFamily="34" charset="-122"/>
                <a:ea typeface="Arial Unicode MS" pitchFamily="34" charset="-122"/>
                <a:cs typeface="Arial Unicode MS" pitchFamily="34" charset="-122"/>
              </a:rPr>
              <a:t>(1/2 – </a:t>
            </a:r>
            <a:r>
              <a:rPr lang="el-GR" altLang="zh-CN" sz="2400" kern="0" dirty="0" smtClean="0">
                <a:solidFill>
                  <a:srgbClr val="FF0000"/>
                </a:solidFill>
                <a:latin typeface="Arial Unicode MS" pitchFamily="34" charset="-122"/>
                <a:ea typeface="Arial Unicode MS" pitchFamily="34" charset="-122"/>
                <a:cs typeface="Arial Unicode MS" pitchFamily="34" charset="-122"/>
              </a:rPr>
              <a:t>ξ</a:t>
            </a:r>
            <a:r>
              <a:rPr lang="en-US" altLang="zh-CN" sz="2400" kern="0" dirty="0" smtClean="0">
                <a:solidFill>
                  <a:srgbClr val="FF0000"/>
                </a:solidFill>
                <a:latin typeface="Arial Unicode MS" pitchFamily="34" charset="-122"/>
                <a:ea typeface="Arial Unicode MS" pitchFamily="34" charset="-122"/>
                <a:cs typeface="Arial Unicode MS" pitchFamily="34" charset="-122"/>
              </a:rPr>
              <a:t>)</a:t>
            </a:r>
            <a:endParaRPr lang="en-US" altLang="zh-CN" sz="2400" kern="0" dirty="0" smtClean="0">
              <a:latin typeface="Arial Unicode MS" pitchFamily="34" charset="-122"/>
              <a:ea typeface="Arial Unicode MS" pitchFamily="34" charset="-122"/>
              <a:cs typeface="Arial Unicode MS" pitchFamily="34" charset="-122"/>
            </a:endParaRPr>
          </a:p>
        </p:txBody>
      </p:sp>
      <p:sp>
        <p:nvSpPr>
          <p:cNvPr id="8" name="TextBox 7"/>
          <p:cNvSpPr txBox="1"/>
          <p:nvPr/>
        </p:nvSpPr>
        <p:spPr>
          <a:xfrm>
            <a:off x="5508104" y="3284984"/>
            <a:ext cx="2952328" cy="369332"/>
          </a:xfrm>
          <a:prstGeom prst="rect">
            <a:avLst/>
          </a:prstGeom>
          <a:noFill/>
        </p:spPr>
        <p:txBody>
          <a:bodyPr wrap="square" rtlCol="0">
            <a:spAutoFit/>
          </a:bodyPr>
          <a:lstStyle/>
          <a:p>
            <a:r>
              <a:rPr lang="en-US" altLang="zh-CN" b="1" dirty="0" err="1" smtClean="0">
                <a:solidFill>
                  <a:schemeClr val="bg1"/>
                </a:solidFill>
              </a:rPr>
              <a:t>Facebook</a:t>
            </a:r>
            <a:r>
              <a:rPr lang="en-US" altLang="zh-CN" b="1" dirty="0" smtClean="0">
                <a:solidFill>
                  <a:schemeClr val="bg1"/>
                </a:solidFill>
              </a:rPr>
              <a:t> Graph Search</a:t>
            </a:r>
            <a:endParaRPr lang="zh-CN" altLang="en-US" b="1" dirty="0">
              <a:solidFill>
                <a:schemeClr val="bg1"/>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grpSp>
        <p:nvGrpSpPr>
          <p:cNvPr id="35" name="组合 34"/>
          <p:cNvGrpSpPr/>
          <p:nvPr/>
        </p:nvGrpSpPr>
        <p:grpSpPr>
          <a:xfrm>
            <a:off x="3563888" y="2981345"/>
            <a:ext cx="5328592" cy="3090861"/>
            <a:chOff x="850667" y="1591714"/>
            <a:chExt cx="8097327" cy="5025743"/>
          </a:xfrm>
        </p:grpSpPr>
        <p:pic>
          <p:nvPicPr>
            <p:cNvPr id="10" name="Picture 8" descr="http://www.clker.com/cliparts/f/2/9/c/1195444664992663491ryanlerch_worldlabel_manface2.svg.med.png"/>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736667" y="4875434"/>
              <a:ext cx="885703" cy="1006481"/>
            </a:xfrm>
            <a:prstGeom prst="rect">
              <a:avLst/>
            </a:prstGeom>
            <a:noFill/>
            <a:extLst>
              <a:ext uri="{909E8E84-426E-40DD-AFC4-6F175D3DCCD1}">
                <a14:hiddenFill xmlns="" xmlns:a14="http://schemas.microsoft.com/office/drawing/2010/main">
                  <a:solidFill>
                    <a:srgbClr val="FFFFFF"/>
                  </a:solidFill>
                </a14:hiddenFill>
              </a:ext>
            </a:extLst>
          </p:spPr>
        </p:pic>
        <p:sp>
          <p:nvSpPr>
            <p:cNvPr id="11" name="TextBox 10"/>
            <p:cNvSpPr txBox="1"/>
            <p:nvPr/>
          </p:nvSpPr>
          <p:spPr>
            <a:xfrm>
              <a:off x="2147067" y="2238048"/>
              <a:ext cx="2661583" cy="1150626"/>
            </a:xfrm>
            <a:prstGeom prst="rect">
              <a:avLst/>
            </a:prstGeom>
            <a:noFill/>
          </p:spPr>
          <p:txBody>
            <a:bodyPr wrap="square" rtlCol="0">
              <a:spAutoFit/>
            </a:bodyPr>
            <a:lstStyle/>
            <a:p>
              <a:r>
                <a:rPr lang="en-SG" sz="1600" dirty="0" smtClean="0"/>
                <a:t>Bob</a:t>
              </a:r>
            </a:p>
            <a:p>
              <a:r>
                <a:rPr lang="en-SG" sz="1600" dirty="0" smtClean="0"/>
                <a:t> “Psychology”, “Sociology”</a:t>
              </a:r>
              <a:endParaRPr lang="en-SG" sz="1600" dirty="0"/>
            </a:p>
          </p:txBody>
        </p:sp>
        <p:sp>
          <p:nvSpPr>
            <p:cNvPr id="12" name="TextBox 11"/>
            <p:cNvSpPr txBox="1"/>
            <p:nvPr/>
          </p:nvSpPr>
          <p:spPr>
            <a:xfrm>
              <a:off x="5103629" y="1591714"/>
              <a:ext cx="3583172" cy="1150626"/>
            </a:xfrm>
            <a:prstGeom prst="rect">
              <a:avLst/>
            </a:prstGeom>
            <a:noFill/>
          </p:spPr>
          <p:txBody>
            <a:bodyPr wrap="square" rtlCol="0">
              <a:spAutoFit/>
            </a:bodyPr>
            <a:lstStyle/>
            <a:p>
              <a:r>
                <a:rPr lang="en-SG" sz="1600" dirty="0" smtClean="0"/>
                <a:t>Tom, </a:t>
              </a:r>
            </a:p>
            <a:p>
              <a:r>
                <a:rPr lang="en-SG" sz="1600" dirty="0" smtClean="0"/>
                <a:t> “Machine Learning”, “Data Mining”</a:t>
              </a:r>
              <a:endParaRPr lang="en-SG" sz="1600" dirty="0"/>
            </a:p>
          </p:txBody>
        </p:sp>
        <p:sp>
          <p:nvSpPr>
            <p:cNvPr id="13" name="TextBox 12"/>
            <p:cNvSpPr txBox="1"/>
            <p:nvPr/>
          </p:nvSpPr>
          <p:spPr>
            <a:xfrm>
              <a:off x="2132057" y="5466831"/>
              <a:ext cx="2717949" cy="1150626"/>
            </a:xfrm>
            <a:prstGeom prst="rect">
              <a:avLst/>
            </a:prstGeom>
            <a:noFill/>
          </p:spPr>
          <p:txBody>
            <a:bodyPr wrap="square" rtlCol="0">
              <a:spAutoFit/>
            </a:bodyPr>
            <a:lstStyle/>
            <a:p>
              <a:r>
                <a:rPr lang="en-SG" sz="1600" dirty="0" smtClean="0"/>
                <a:t>Sam, </a:t>
              </a:r>
            </a:p>
            <a:p>
              <a:r>
                <a:rPr lang="en-SG" sz="1600" dirty="0" smtClean="0"/>
                <a:t>“Database”, “Data Mining”</a:t>
              </a:r>
              <a:endParaRPr lang="en-SG" sz="1600" dirty="0"/>
            </a:p>
          </p:txBody>
        </p:sp>
        <p:sp>
          <p:nvSpPr>
            <p:cNvPr id="14" name="TextBox 13"/>
            <p:cNvSpPr txBox="1"/>
            <p:nvPr/>
          </p:nvSpPr>
          <p:spPr>
            <a:xfrm>
              <a:off x="5537653" y="4232138"/>
              <a:ext cx="3410341" cy="1150626"/>
            </a:xfrm>
            <a:prstGeom prst="rect">
              <a:avLst/>
            </a:prstGeom>
            <a:noFill/>
          </p:spPr>
          <p:txBody>
            <a:bodyPr wrap="square" rtlCol="0">
              <a:spAutoFit/>
            </a:bodyPr>
            <a:lstStyle/>
            <a:p>
              <a:r>
                <a:rPr lang="en-SG" sz="1600" dirty="0" smtClean="0"/>
                <a:t>Bill,</a:t>
              </a:r>
            </a:p>
            <a:p>
              <a:r>
                <a:rPr lang="en-SG" sz="1600" dirty="0" smtClean="0"/>
                <a:t>“NLP”, “Machine Learning”</a:t>
              </a:r>
              <a:endParaRPr lang="en-SG" sz="1600" dirty="0"/>
            </a:p>
          </p:txBody>
        </p:sp>
        <p:cxnSp>
          <p:nvCxnSpPr>
            <p:cNvPr id="15" name="直接箭头连接符 14"/>
            <p:cNvCxnSpPr/>
            <p:nvPr/>
          </p:nvCxnSpPr>
          <p:spPr>
            <a:xfrm>
              <a:off x="5994297" y="3280301"/>
              <a:ext cx="920219" cy="88576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6027775" y="3199479"/>
              <a:ext cx="1098698" cy="9569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577124" y="3473267"/>
              <a:ext cx="777949" cy="369332"/>
            </a:xfrm>
            <a:prstGeom prst="rect">
              <a:avLst/>
            </a:prstGeom>
            <a:noFill/>
          </p:spPr>
          <p:txBody>
            <a:bodyPr wrap="square" rtlCol="0">
              <a:spAutoFit/>
            </a:bodyPr>
            <a:lstStyle/>
            <a:p>
              <a:r>
                <a:rPr lang="en-SG" dirty="0" smtClean="0"/>
                <a:t>……</a:t>
              </a:r>
              <a:endParaRPr lang="en-SG" dirty="0"/>
            </a:p>
          </p:txBody>
        </p:sp>
        <p:cxnSp>
          <p:nvCxnSpPr>
            <p:cNvPr id="18" name="直接箭头连接符 17"/>
            <p:cNvCxnSpPr/>
            <p:nvPr/>
          </p:nvCxnSpPr>
          <p:spPr>
            <a:xfrm flipH="1" flipV="1">
              <a:off x="1545020" y="3761777"/>
              <a:ext cx="1439377" cy="228600"/>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a:off x="1765197" y="4071199"/>
              <a:ext cx="1252678" cy="6166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295400" y="3920011"/>
              <a:ext cx="777949" cy="369332"/>
            </a:xfrm>
            <a:prstGeom prst="rect">
              <a:avLst/>
            </a:prstGeom>
            <a:noFill/>
          </p:spPr>
          <p:txBody>
            <a:bodyPr wrap="square" rtlCol="0">
              <a:spAutoFit/>
            </a:bodyPr>
            <a:lstStyle/>
            <a:p>
              <a:r>
                <a:rPr lang="en-SG" dirty="0" smtClean="0"/>
                <a:t>……</a:t>
              </a:r>
              <a:endParaRPr lang="en-SG" dirty="0"/>
            </a:p>
          </p:txBody>
        </p:sp>
        <p:cxnSp>
          <p:nvCxnSpPr>
            <p:cNvPr id="21" name="直接箭头连接符 20"/>
            <p:cNvCxnSpPr/>
            <p:nvPr/>
          </p:nvCxnSpPr>
          <p:spPr>
            <a:xfrm>
              <a:off x="5075275" y="5014102"/>
              <a:ext cx="80822" cy="729146"/>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156097" y="4980624"/>
              <a:ext cx="1103187" cy="928113"/>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81335" y="5894484"/>
              <a:ext cx="777949" cy="369332"/>
            </a:xfrm>
            <a:prstGeom prst="rect">
              <a:avLst/>
            </a:prstGeom>
            <a:noFill/>
          </p:spPr>
          <p:txBody>
            <a:bodyPr wrap="square" rtlCol="0">
              <a:spAutoFit/>
            </a:bodyPr>
            <a:lstStyle/>
            <a:p>
              <a:r>
                <a:rPr lang="en-SG" dirty="0" smtClean="0"/>
                <a:t>……</a:t>
              </a:r>
              <a:endParaRPr lang="en-SG" dirty="0"/>
            </a:p>
          </p:txBody>
        </p:sp>
        <p:cxnSp>
          <p:nvCxnSpPr>
            <p:cNvPr id="24" name="直接箭头连接符 23"/>
            <p:cNvCxnSpPr/>
            <p:nvPr/>
          </p:nvCxnSpPr>
          <p:spPr>
            <a:xfrm flipV="1">
              <a:off x="5075275" y="3613705"/>
              <a:ext cx="757378" cy="1171797"/>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3179519" y="4071199"/>
              <a:ext cx="1551340" cy="583168"/>
            </a:xfrm>
            <a:prstGeom prst="straightConnector1">
              <a:avLst/>
            </a:prstGeom>
            <a:ln w="25400">
              <a:headEnd type="none" w="lg" len="lg"/>
              <a:tailEnd type="stealth" w="lg" len="lg"/>
            </a:ln>
          </p:spPr>
          <p:style>
            <a:lnRef idx="1">
              <a:schemeClr val="accent1"/>
            </a:lnRef>
            <a:fillRef idx="0">
              <a:schemeClr val="accent1"/>
            </a:fillRef>
            <a:effectRef idx="0">
              <a:schemeClr val="accent1"/>
            </a:effectRef>
            <a:fontRef idx="minor">
              <a:schemeClr val="tx1"/>
            </a:fontRef>
          </p:style>
        </p:cxnSp>
        <p:pic>
          <p:nvPicPr>
            <p:cNvPr id="26"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761706" y="5743248"/>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7"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914516" y="3889224"/>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8"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6259743" y="5598511"/>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29"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142239" y="2856277"/>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0"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081354" y="4546868"/>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1" name="Picture 2" descr="http://www.clker.com/cliparts/1/d/e/6/11954451621937834381Gerald_G_Boy_Face_Cartoon_2.svg.hi.png"/>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850667" y="3313779"/>
              <a:ext cx="683843" cy="782096"/>
            </a:xfrm>
            <a:prstGeom prst="rect">
              <a:avLst/>
            </a:prstGeom>
            <a:noFill/>
            <a:extLst>
              <a:ext uri="{909E8E84-426E-40DD-AFC4-6F175D3DCCD1}">
                <a14:hiddenFill xmlns="" xmlns:a14="http://schemas.microsoft.com/office/drawing/2010/main">
                  <a:solidFill>
                    <a:srgbClr val="FFFFFF"/>
                  </a:solidFill>
                </a14:hiddenFill>
              </a:ext>
            </a:extLst>
          </p:spPr>
        </p:pic>
        <p:pic>
          <p:nvPicPr>
            <p:cNvPr id="32" name="Picture 4" descr="http://www.vectors4all.net/preview/lady-face-cartoon-clip-art.jpg"/>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2707314" y="3603466"/>
              <a:ext cx="729914" cy="749308"/>
            </a:xfrm>
            <a:prstGeom prst="rect">
              <a:avLst/>
            </a:prstGeom>
            <a:noFill/>
            <a:extLst>
              <a:ext uri="{909E8E84-426E-40DD-AFC4-6F175D3DCCD1}">
                <a14:hiddenFill xmlns="" xmlns:a14="http://schemas.microsoft.com/office/drawing/2010/main">
                  <a:solidFill>
                    <a:srgbClr val="FFFFFF"/>
                  </a:solidFill>
                </a14:hiddenFill>
              </a:ext>
            </a:extLst>
          </p:spPr>
        </p:pic>
        <p:pic>
          <p:nvPicPr>
            <p:cNvPr id="33" name="Picture 6" descr="http://www.clker.com/cliparts/e/7/8/b/11954449581778132602Gerald_G_Boy_Face_Cartoon_3.svg.med.png"/>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528788" y="2741876"/>
              <a:ext cx="915200" cy="930765"/>
            </a:xfrm>
            <a:prstGeom prst="rect">
              <a:avLst/>
            </a:prstGeom>
            <a:noFill/>
            <a:extLst>
              <a:ext uri="{909E8E84-426E-40DD-AFC4-6F175D3DCCD1}">
                <a14:hiddenFill xmlns="" xmlns:a14="http://schemas.microsoft.com/office/drawing/2010/main">
                  <a:solidFill>
                    <a:srgbClr val="FFFFFF"/>
                  </a:solidFill>
                </a14:hiddenFill>
              </a:ext>
            </a:extLst>
          </p:spPr>
        </p:pic>
        <p:pic>
          <p:nvPicPr>
            <p:cNvPr id="34" name="Picture 10" descr="http://www.clker.com/cliparts/B/C/H/o/c/B/happy-boy-cartoon-md.png"/>
            <p:cNvPicPr>
              <a:picLocks noChangeAspect="1" noChangeArrowheads="1"/>
            </p:cNvPicPr>
            <p:nvPr/>
          </p:nvPicPr>
          <p:blipFill>
            <a:blip r:embed="rId6" cstate="print">
              <a:extLst>
                <a:ext uri="{28A0092B-C50C-407E-A947-70E740481C1C}">
                  <a14:useLocalDpi xmlns="" xmlns:a14="http://schemas.microsoft.com/office/drawing/2010/main" val="0"/>
                </a:ext>
              </a:extLst>
            </a:blip>
            <a:srcRect/>
            <a:stretch>
              <a:fillRect/>
            </a:stretch>
          </p:blipFill>
          <p:spPr bwMode="auto">
            <a:xfrm>
              <a:off x="4730859" y="4425177"/>
              <a:ext cx="684182" cy="787605"/>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41" name="内容占位符 2"/>
          <p:cNvSpPr txBox="1">
            <a:spLocks/>
          </p:cNvSpPr>
          <p:nvPr/>
        </p:nvSpPr>
        <p:spPr bwMode="auto">
          <a:xfrm>
            <a:off x="500034" y="3554206"/>
            <a:ext cx="3000396" cy="22322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200" kern="0" dirty="0" smtClean="0">
                <a:solidFill>
                  <a:srgbClr val="FF0000"/>
                </a:solidFill>
                <a:latin typeface="Arial Unicode MS" pitchFamily="34" charset="-122"/>
                <a:ea typeface="Arial Unicode MS" pitchFamily="34" charset="-122"/>
                <a:cs typeface="Arial Unicode MS" pitchFamily="34" charset="-122"/>
              </a:rPr>
              <a:t>Example Query Q:</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000" kern="0" dirty="0" smtClean="0">
                <a:latin typeface="Arial Unicode MS" pitchFamily="34" charset="-122"/>
                <a:ea typeface="Arial Unicode MS" pitchFamily="34" charset="-122"/>
                <a:cs typeface="Arial Unicode MS" pitchFamily="34" charset="-122"/>
              </a:rPr>
              <a:t>K = 2</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000" kern="0" dirty="0" smtClean="0">
                <a:latin typeface="Arial Unicode MS" pitchFamily="34" charset="-122"/>
                <a:ea typeface="Arial Unicode MS" pitchFamily="34" charset="-122"/>
                <a:cs typeface="Arial Unicode MS" pitchFamily="34" charset="-122"/>
              </a:rPr>
              <a:t>Q = {Psychology, </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000" kern="0" dirty="0" smtClean="0">
                <a:latin typeface="Arial Unicode MS" pitchFamily="34" charset="-122"/>
                <a:ea typeface="Arial Unicode MS" pitchFamily="34" charset="-122"/>
                <a:cs typeface="Arial Unicode MS" pitchFamily="34" charset="-122"/>
              </a:rPr>
              <a:t>Sociology,</a:t>
            </a:r>
          </a:p>
          <a:p>
            <a:pPr marL="342900" marR="0" lvl="0" indent="-342900" algn="l" defTabSz="914400" rtl="0" eaLnBrk="0" fontAlgn="base" latinLnBrk="0" hangingPunct="0">
              <a:lnSpc>
                <a:spcPct val="100000"/>
              </a:lnSpc>
              <a:spcBef>
                <a:spcPct val="20000"/>
              </a:spcBef>
              <a:spcAft>
                <a:spcPct val="0"/>
              </a:spcAft>
              <a:buClrTx/>
              <a:buSzTx/>
              <a:tabLst/>
              <a:defRPr/>
            </a:pPr>
            <a:r>
              <a:rPr lang="en-US" altLang="zh-CN" sz="2000" kern="0" dirty="0" smtClean="0">
                <a:latin typeface="Arial Unicode MS" pitchFamily="34" charset="-122"/>
                <a:ea typeface="Arial Unicode MS" pitchFamily="34" charset="-122"/>
                <a:cs typeface="Arial Unicode MS" pitchFamily="34" charset="-122"/>
              </a:rPr>
              <a:t>Data mining }</a:t>
            </a:r>
            <a:endParaRPr lang="zh-CN" altLang="en-US" sz="2000" dirty="0">
              <a:latin typeface="Arial Unicode MS" pitchFamily="34" charset="-122"/>
              <a:ea typeface="Arial Unicode MS" pitchFamily="34" charset="-122"/>
              <a:cs typeface="Arial Unicode MS" pitchFamily="34" charset="-122"/>
            </a:endParaRPr>
          </a:p>
        </p:txBody>
      </p:sp>
      <p:sp>
        <p:nvSpPr>
          <p:cNvPr id="36" name="矩形 35"/>
          <p:cNvSpPr/>
          <p:nvPr/>
        </p:nvSpPr>
        <p:spPr>
          <a:xfrm>
            <a:off x="0" y="6309320"/>
            <a:ext cx="9144000" cy="523220"/>
          </a:xfrm>
          <a:prstGeom prst="rect">
            <a:avLst/>
          </a:prstGeom>
          <a:ln>
            <a:solidFill>
              <a:srgbClr val="FF0000"/>
            </a:solidFill>
          </a:ln>
        </p:spPr>
        <p:txBody>
          <a:bodyPr wrap="square">
            <a:spAutoFit/>
          </a:bodyPr>
          <a:lstStyle/>
          <a:p>
            <a:r>
              <a:rPr lang="en-US" altLang="zh-CN" sz="1400" dirty="0" smtClean="0">
                <a:ea typeface="黑体" pitchFamily="49" charset="-122"/>
              </a:rPr>
              <a:t>[11]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Gao</a:t>
            </a:r>
            <a:r>
              <a:rPr lang="en-US" altLang="zh-CN" sz="1400" dirty="0" smtClean="0">
                <a:ea typeface="黑体" pitchFamily="49" charset="-122"/>
              </a:rPr>
              <a:t> Cong, </a:t>
            </a:r>
            <a:r>
              <a:rPr lang="en-US" altLang="zh-CN" sz="1400" dirty="0" err="1" smtClean="0">
                <a:ea typeface="黑体" pitchFamily="49" charset="-122"/>
              </a:rPr>
              <a:t>Sourav</a:t>
            </a:r>
            <a:r>
              <a:rPr lang="en-US" altLang="zh-CN" sz="1400" dirty="0" smtClean="0">
                <a:ea typeface="黑体" pitchFamily="49" charset="-122"/>
              </a:rPr>
              <a:t> S. </a:t>
            </a:r>
            <a:r>
              <a:rPr lang="en-US" altLang="zh-CN" sz="1400" dirty="0" err="1" smtClean="0">
                <a:ea typeface="黑体" pitchFamily="49" charset="-122"/>
              </a:rPr>
              <a:t>Bhowmick</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In search of influential event organizers in online social networks. </a:t>
            </a:r>
            <a:r>
              <a:rPr lang="en-US" altLang="zh-CN" sz="1400" b="1" dirty="0" smtClean="0">
                <a:solidFill>
                  <a:srgbClr val="C00000"/>
                </a:solidFill>
                <a:ea typeface="黑体" pitchFamily="49" charset="-122"/>
              </a:rPr>
              <a:t>SIGMOD 2014</a:t>
            </a:r>
            <a:r>
              <a:rPr lang="en-US" altLang="zh-CN" sz="1400" b="1" dirty="0" smtClean="0">
                <a:ea typeface="黑体" pitchFamily="49" charset="-122"/>
              </a:rPr>
              <a:t>.</a:t>
            </a:r>
            <a:endParaRPr lang="zh-CN" altLang="en-US" sz="1400"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Arial Unicode MS" pitchFamily="34" charset="-122"/>
                <a:cs typeface="Arial Unicode MS" pitchFamily="34" charset="-122"/>
              </a:rPr>
              <a:t>Accuracy</a:t>
            </a:r>
            <a:endParaRPr lang="zh-CN" altLang="en-US" sz="3600" dirty="0"/>
          </a:p>
        </p:txBody>
      </p:sp>
      <p:sp>
        <p:nvSpPr>
          <p:cNvPr id="7" name="内容占位符 2"/>
          <p:cNvSpPr txBox="1">
            <a:spLocks/>
          </p:cNvSpPr>
          <p:nvPr/>
        </p:nvSpPr>
        <p:spPr bwMode="auto">
          <a:xfrm>
            <a:off x="319350" y="908720"/>
            <a:ext cx="8610368" cy="1996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285750" indent="-285750" eaLnBrk="0" hangingPunct="0">
              <a:spcBef>
                <a:spcPct val="20000"/>
              </a:spcBef>
            </a:pPr>
            <a:r>
              <a:rPr lang="en-US" altLang="zh-CN" sz="2800" b="1" dirty="0" smtClean="0">
                <a:ea typeface="Arial Unicode MS" pitchFamily="34" charset="-122"/>
                <a:cs typeface="Arial Unicode MS" pitchFamily="34" charset="-122"/>
              </a:rPr>
              <a:t>How to search “information” more </a:t>
            </a:r>
            <a:r>
              <a:rPr lang="en-US" altLang="zh-CN" sz="2800" b="1" dirty="0" smtClean="0">
                <a:solidFill>
                  <a:srgbClr val="FF0000"/>
                </a:solidFill>
                <a:ea typeface="Arial Unicode MS" pitchFamily="34" charset="-122"/>
                <a:cs typeface="Arial Unicode MS" pitchFamily="34" charset="-122"/>
              </a:rPr>
              <a:t>accurately?</a:t>
            </a:r>
          </a:p>
          <a:p>
            <a:pPr marL="742950" lvl="1" indent="-285750" eaLnBrk="0" hangingPunct="0">
              <a:spcBef>
                <a:spcPct val="20000"/>
              </a:spcBef>
              <a:buFontTx/>
              <a:buChar char="–"/>
              <a:defRPr/>
            </a:pPr>
            <a:r>
              <a:rPr lang="en-US" altLang="zh-CN" sz="2400" kern="0" dirty="0" smtClean="0">
                <a:latin typeface="Arial Unicode MS" pitchFamily="34" charset="-122"/>
                <a:ea typeface="+mn-ea"/>
              </a:rPr>
              <a:t>User intension understanding</a:t>
            </a:r>
            <a:r>
              <a:rPr lang="zh-CN" altLang="en-US" sz="2400" kern="0" dirty="0" smtClean="0">
                <a:latin typeface="Arial Unicode MS" pitchFamily="34" charset="-122"/>
                <a:ea typeface="+mn-ea"/>
              </a:rPr>
              <a:t> </a:t>
            </a:r>
            <a:r>
              <a:rPr lang="en-US" altLang="zh-CN" sz="2400" kern="0" dirty="0" smtClean="0">
                <a:latin typeface="Arial Unicode MS" pitchFamily="34" charset="-122"/>
                <a:ea typeface="+mn-ea"/>
              </a:rPr>
              <a:t>(</a:t>
            </a:r>
            <a:r>
              <a:rPr lang="en-US" altLang="zh-CN" sz="1600" kern="0" dirty="0" smtClean="0">
                <a:latin typeface="Arial Unicode MS" pitchFamily="34" charset="-122"/>
                <a:ea typeface="+mn-ea"/>
              </a:rPr>
              <a:t>combine user behavior features</a:t>
            </a:r>
            <a:r>
              <a:rPr lang="en-US" altLang="zh-CN" sz="2400" kern="0" dirty="0" smtClean="0">
                <a:latin typeface="Arial Unicode MS" pitchFamily="34" charset="-122"/>
                <a:ea typeface="+mn-ea"/>
              </a:rPr>
              <a:t>)</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rPr>
              <a:t>Incorporate</a:t>
            </a:r>
            <a:r>
              <a:rPr kumimoji="0" lang="en-US" altLang="zh-CN" sz="2400" b="0" i="0" u="none" strike="noStrike" kern="0" cap="none" spc="0" normalizeH="0" noProof="0" dirty="0" smtClean="0">
                <a:ln>
                  <a:noFill/>
                </a:ln>
                <a:solidFill>
                  <a:schemeClr val="tx1"/>
                </a:solidFill>
                <a:effectLst/>
                <a:uLnTx/>
                <a:uFillTx/>
                <a:latin typeface="Arial Unicode MS" pitchFamily="34" charset="-122"/>
                <a:ea typeface="+mn-ea"/>
              </a:rPr>
              <a:t> </a:t>
            </a:r>
            <a:r>
              <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rPr>
              <a:t>Knowledge Graph</a:t>
            </a:r>
          </a:p>
          <a:p>
            <a:pPr marL="742950" lvl="1" indent="-285750" eaLnBrk="0" hangingPunct="0">
              <a:spcBef>
                <a:spcPct val="20000"/>
              </a:spcBef>
              <a:buFontTx/>
              <a:buChar char="–"/>
            </a:pPr>
            <a:r>
              <a:rPr lang="en-US" altLang="zh-CN" sz="2400" kern="0" dirty="0" smtClean="0">
                <a:latin typeface="Arial Unicode MS" pitchFamily="34" charset="-122"/>
                <a:ea typeface="+mn-ea"/>
              </a:rPr>
              <a:t>Query transformation based on knowledge graph and user intension</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endParaRPr>
          </a:p>
        </p:txBody>
      </p:sp>
      <p:sp>
        <p:nvSpPr>
          <p:cNvPr id="8" name="内容占位符 2"/>
          <p:cNvSpPr txBox="1">
            <a:spLocks/>
          </p:cNvSpPr>
          <p:nvPr/>
        </p:nvSpPr>
        <p:spPr bwMode="auto">
          <a:xfrm>
            <a:off x="71406" y="3571876"/>
            <a:ext cx="6643734" cy="2428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kumimoji="0" lang="en-US" altLang="zh-CN" sz="2000" b="1" i="0" u="none" strike="noStrike" kern="0" cap="none" spc="0" normalizeH="0" baseline="0" noProof="0" dirty="0" smtClean="0">
                <a:ln>
                  <a:noFill/>
                </a:ln>
                <a:solidFill>
                  <a:srgbClr val="C00000"/>
                </a:solidFill>
                <a:effectLst/>
                <a:uLnTx/>
                <a:uFillTx/>
                <a:latin typeface="Arial Unicode MS" pitchFamily="34" charset="-122"/>
                <a:ea typeface="Arial Unicode MS" pitchFamily="34" charset="-122"/>
                <a:cs typeface="Arial Unicode MS" pitchFamily="34" charset="-122"/>
              </a:rPr>
              <a:t>Search super markets/ restaurants</a:t>
            </a:r>
            <a:r>
              <a:rPr kumimoji="0" lang="en-US" altLang="zh-CN" sz="2000" b="1" i="0" u="none" strike="noStrike" kern="0" cap="none" spc="0" normalizeH="0" noProof="0" dirty="0" smtClean="0">
                <a:ln>
                  <a:noFill/>
                </a:ln>
                <a:solidFill>
                  <a:srgbClr val="C00000"/>
                </a:solidFill>
                <a:effectLst/>
                <a:uLnTx/>
                <a:uFillTx/>
                <a:latin typeface="Arial Unicode MS" pitchFamily="34" charset="-122"/>
                <a:ea typeface="Arial Unicode MS" pitchFamily="34" charset="-122"/>
                <a:cs typeface="Arial Unicode MS" pitchFamily="34" charset="-122"/>
              </a:rPr>
              <a:t> </a:t>
            </a:r>
            <a:r>
              <a:rPr kumimoji="0" lang="en-US" altLang="zh-CN" sz="2000" b="1" i="0" u="none" strike="noStrike" kern="0" cap="none" spc="0" normalizeH="0" baseline="0" noProof="0" dirty="0" smtClean="0">
                <a:ln>
                  <a:noFill/>
                </a:ln>
                <a:solidFill>
                  <a:srgbClr val="C00000"/>
                </a:solidFill>
                <a:effectLst/>
                <a:uLnTx/>
                <a:uFillTx/>
                <a:latin typeface="Arial Unicode MS" pitchFamily="34" charset="-122"/>
                <a:ea typeface="Arial Unicode MS" pitchFamily="34" charset="-122"/>
                <a:cs typeface="Arial Unicode MS" pitchFamily="34" charset="-122"/>
              </a:rPr>
              <a:t>near Hotel Arthur</a:t>
            </a:r>
            <a:r>
              <a:rPr kumimoji="0" lang="en-US" altLang="zh-CN" sz="2000" b="1" i="0" u="none" strike="noStrike" kern="0" cap="none" spc="0" normalizeH="0" noProof="0" dirty="0" smtClean="0">
                <a:ln>
                  <a:noFill/>
                </a:ln>
                <a:solidFill>
                  <a:srgbClr val="C00000"/>
                </a:solidFill>
                <a:effectLst/>
                <a:uLnTx/>
                <a:uFillTx/>
                <a:latin typeface="+mn-ea"/>
                <a:ea typeface="+mn-ea"/>
                <a:cs typeface="+mn-cs"/>
              </a:rPr>
              <a:t> </a:t>
            </a:r>
            <a:endParaRPr kumimoji="0" lang="en-US" altLang="zh-CN" sz="2000" b="1" i="0" u="none" strike="noStrike" kern="0" cap="none" spc="0" normalizeH="0" baseline="0" noProof="0" dirty="0" smtClean="0">
              <a:ln>
                <a:noFill/>
              </a:ln>
              <a:solidFill>
                <a:srgbClr val="C00000"/>
              </a:solidFill>
              <a:effectLst/>
              <a:uLnTx/>
              <a:uFillTx/>
              <a:latin typeface="+mn-ea"/>
              <a:ea typeface="+mn-ea"/>
              <a:cs typeface="+mn-cs"/>
            </a:endParaRPr>
          </a:p>
          <a:p>
            <a:pPr marL="285750" indent="-285750" eaLnBrk="0" hangingPunct="0">
              <a:spcBef>
                <a:spcPct val="20000"/>
              </a:spcBef>
              <a:buFontTx/>
              <a:buChar char="–"/>
            </a:pPr>
            <a:r>
              <a:rPr lang="en-US" altLang="zh-CN" sz="2000" dirty="0" smtClean="0">
                <a:solidFill>
                  <a:srgbClr val="FF0000"/>
                </a:solidFill>
                <a:latin typeface="Arial Unicode MS" pitchFamily="34" charset="-122"/>
                <a:ea typeface="+mn-ea"/>
              </a:rPr>
              <a:t>at Beijing vs. at Helsinki</a:t>
            </a:r>
          </a:p>
          <a:p>
            <a:pPr marL="285750" indent="-285750" eaLnBrk="0" hangingPunct="0">
              <a:spcBef>
                <a:spcPct val="20000"/>
              </a:spcBef>
              <a:buFontTx/>
              <a:buChar char="–"/>
            </a:pPr>
            <a:r>
              <a:rPr lang="en-US" altLang="zh-CN" sz="2000" dirty="0" smtClean="0">
                <a:solidFill>
                  <a:srgbClr val="FF0000"/>
                </a:solidFill>
                <a:latin typeface="Arial Unicode MS" pitchFamily="34" charset="-122"/>
              </a:rPr>
              <a:t>at Helsinki: </a:t>
            </a:r>
            <a:r>
              <a:rPr lang="en-US" altLang="zh-CN" sz="2000" dirty="0" smtClean="0">
                <a:solidFill>
                  <a:srgbClr val="FF0000"/>
                </a:solidFill>
                <a:latin typeface="Arial Unicode MS" pitchFamily="34" charset="-122"/>
                <a:ea typeface="+mn-ea"/>
              </a:rPr>
              <a:t>on Sunday vs. NOT </a:t>
            </a:r>
          </a:p>
          <a:p>
            <a:pPr marL="742950" lvl="1" indent="-285750" eaLnBrk="0" hangingPunct="0">
              <a:spcBef>
                <a:spcPct val="20000"/>
              </a:spcBef>
              <a:buFontTx/>
              <a:buChar char="–"/>
            </a:pPr>
            <a:r>
              <a:rPr lang="en-US" sz="1600" b="1" dirty="0" smtClean="0"/>
              <a:t>LUMI Supermarket - Flagship Boutique (close on Sunday)</a:t>
            </a:r>
            <a:endParaRPr lang="en-US" sz="2000" b="1" dirty="0" smtClean="0"/>
          </a:p>
          <a:p>
            <a:pPr marL="285750" indent="-285750" eaLnBrk="0" hangingPunct="0">
              <a:spcBef>
                <a:spcPct val="20000"/>
              </a:spcBef>
              <a:buFontTx/>
              <a:buChar char="–"/>
            </a:pPr>
            <a:r>
              <a:rPr lang="en-US" altLang="zh-CN" sz="2000" dirty="0" smtClean="0">
                <a:solidFill>
                  <a:srgbClr val="FF0000"/>
                </a:solidFill>
                <a:latin typeface="Arial Unicode MS" pitchFamily="34" charset="-122"/>
                <a:ea typeface="+mn-ea"/>
              </a:rPr>
              <a:t>at Helsinki: at noon </a:t>
            </a:r>
            <a:r>
              <a:rPr lang="en-US" altLang="zh-CN" sz="2000" dirty="0" err="1" smtClean="0">
                <a:solidFill>
                  <a:srgbClr val="FF0000"/>
                </a:solidFill>
                <a:latin typeface="Arial Unicode MS" pitchFamily="34" charset="-122"/>
                <a:ea typeface="+mn-ea"/>
              </a:rPr>
              <a:t>vs</a:t>
            </a:r>
            <a:r>
              <a:rPr lang="en-US" altLang="zh-CN" sz="2000" dirty="0" smtClean="0">
                <a:solidFill>
                  <a:srgbClr val="FF0000"/>
                </a:solidFill>
                <a:latin typeface="Arial Unicode MS" pitchFamily="34" charset="-122"/>
                <a:ea typeface="+mn-ea"/>
              </a:rPr>
              <a:t> at midnight</a:t>
            </a:r>
          </a:p>
          <a:p>
            <a:pPr marL="742950" lvl="1" indent="-285750" eaLnBrk="0" hangingPunct="0">
              <a:spcBef>
                <a:spcPct val="20000"/>
              </a:spcBef>
              <a:buFontTx/>
              <a:buChar char="–"/>
            </a:pPr>
            <a:r>
              <a:rPr lang="en-US" b="1" dirty="0" smtClean="0"/>
              <a:t>K-supermarket </a:t>
            </a:r>
            <a:r>
              <a:rPr lang="en-US" b="1" dirty="0" err="1" smtClean="0"/>
              <a:t>Kaisaniemi</a:t>
            </a:r>
            <a:r>
              <a:rPr lang="en-US" b="1" dirty="0" smtClean="0"/>
              <a:t> (7am~9pm)</a:t>
            </a:r>
            <a:endParaRPr lang="zh-CN" altLang="en-US" sz="2000" dirty="0">
              <a:solidFill>
                <a:srgbClr val="FF0000"/>
              </a:solidFill>
              <a:latin typeface="Arial Unicode MS" pitchFamily="34" charset="-122"/>
              <a:ea typeface="+mn-ea"/>
            </a:endParaRPr>
          </a:p>
        </p:txBody>
      </p:sp>
      <p:grpSp>
        <p:nvGrpSpPr>
          <p:cNvPr id="16" name="组合 15"/>
          <p:cNvGrpSpPr/>
          <p:nvPr/>
        </p:nvGrpSpPr>
        <p:grpSpPr>
          <a:xfrm>
            <a:off x="6143636" y="2795906"/>
            <a:ext cx="2908995" cy="4062118"/>
            <a:chOff x="4032448" y="2983761"/>
            <a:chExt cx="2908995" cy="4062118"/>
          </a:xfrm>
        </p:grpSpPr>
        <p:sp>
          <p:nvSpPr>
            <p:cNvPr id="10" name="矩形 9"/>
            <p:cNvSpPr/>
            <p:nvPr/>
          </p:nvSpPr>
          <p:spPr>
            <a:xfrm>
              <a:off x="4405773" y="2983761"/>
              <a:ext cx="2428892" cy="369332"/>
            </a:xfrm>
            <a:prstGeom prst="rect">
              <a:avLst/>
            </a:prstGeom>
          </p:spPr>
          <p:txBody>
            <a:bodyPr wrap="square">
              <a:spAutoFit/>
            </a:bodyPr>
            <a:lstStyle/>
            <a:p>
              <a:pPr algn="ctr"/>
              <a:r>
                <a:rPr lang="en-US" altLang="zh-CN" dirty="0" smtClean="0">
                  <a:latin typeface="Arial Unicode MS" pitchFamily="34" charset="-122"/>
                  <a:ea typeface="Arial Unicode MS" pitchFamily="34" charset="-122"/>
                  <a:cs typeface="Arial Unicode MS" pitchFamily="34" charset="-122"/>
                </a:rPr>
                <a:t>Mobile Networks</a:t>
              </a:r>
              <a:endParaRPr lang="zh-CN" altLang="en-US" dirty="0">
                <a:latin typeface="Arial Unicode MS" pitchFamily="34" charset="-122"/>
                <a:ea typeface="Arial Unicode MS" pitchFamily="34" charset="-122"/>
                <a:cs typeface="Arial Unicode MS" pitchFamily="34" charset="-122"/>
              </a:endParaRPr>
            </a:p>
          </p:txBody>
        </p:sp>
        <p:pic>
          <p:nvPicPr>
            <p:cNvPr id="1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4139952" y="3356992"/>
              <a:ext cx="2657475" cy="14844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 xmlns:a14="http://schemas.microsoft.com/office/drawing/2010/main">
                  <a:solidFill>
                    <a:schemeClr val="accent1"/>
                  </a:solidFill>
                </a14:hiddenFill>
              </a:ext>
            </a:extLst>
          </p:spPr>
        </p:pic>
        <p:pic>
          <p:nvPicPr>
            <p:cNvPr id="12" name="图片 11" descr="11042390_954955.jpg"/>
            <p:cNvPicPr>
              <a:picLocks noChangeAspect="1"/>
            </p:cNvPicPr>
            <p:nvPr/>
          </p:nvPicPr>
          <p:blipFill>
            <a:blip r:embed="rId4" cstate="print"/>
            <a:stretch>
              <a:fillRect/>
            </a:stretch>
          </p:blipFill>
          <p:spPr>
            <a:xfrm>
              <a:off x="4032448" y="5157192"/>
              <a:ext cx="2908995" cy="1888687"/>
            </a:xfrm>
            <a:prstGeom prst="rect">
              <a:avLst/>
            </a:prstGeom>
          </p:spPr>
        </p:pic>
        <p:sp>
          <p:nvSpPr>
            <p:cNvPr id="13" name="矩形 12"/>
            <p:cNvSpPr/>
            <p:nvPr/>
          </p:nvSpPr>
          <p:spPr>
            <a:xfrm>
              <a:off x="4334335" y="4999985"/>
              <a:ext cx="2357453" cy="400110"/>
            </a:xfrm>
            <a:prstGeom prst="rect">
              <a:avLst/>
            </a:prstGeom>
          </p:spPr>
          <p:txBody>
            <a:bodyPr wrap="square">
              <a:spAutoFit/>
            </a:bodyPr>
            <a:lstStyle/>
            <a:p>
              <a:pPr algn="ctr"/>
              <a:r>
                <a:rPr lang="en-US" altLang="zh-CN" dirty="0" smtClean="0">
                  <a:latin typeface="Arial Unicode MS" pitchFamily="34" charset="-122"/>
                  <a:ea typeface="Arial Unicode MS" pitchFamily="34" charset="-122"/>
                  <a:cs typeface="Arial Unicode MS" pitchFamily="34" charset="-122"/>
                </a:rPr>
                <a:t>Knowledge Graph</a:t>
              </a:r>
              <a:endParaRPr lang="zh-CN" altLang="en-US" sz="2000" dirty="0">
                <a:latin typeface="Arial Unicode MS" pitchFamily="34" charset="-122"/>
                <a:ea typeface="Arial Unicode MS" pitchFamily="34" charset="-122"/>
                <a:cs typeface="Arial Unicode MS" pitchFamily="34" charset="-122"/>
              </a:endParaRPr>
            </a:p>
          </p:txBody>
        </p:sp>
      </p:grpSp>
      <p:sp>
        <p:nvSpPr>
          <p:cNvPr id="14"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15</a:t>
            </a:fld>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Arial Unicode MS" pitchFamily="34" charset="-122"/>
                <a:cs typeface="Arial Unicode MS" pitchFamily="34" charset="-122"/>
              </a:rPr>
              <a:t>Efficiency</a:t>
            </a:r>
            <a:endParaRPr lang="zh-CN" altLang="en-US" dirty="0"/>
          </a:p>
        </p:txBody>
      </p:sp>
      <p:sp>
        <p:nvSpPr>
          <p:cNvPr id="7" name="内容占位符 2"/>
          <p:cNvSpPr txBox="1">
            <a:spLocks/>
          </p:cNvSpPr>
          <p:nvPr/>
        </p:nvSpPr>
        <p:spPr bwMode="auto">
          <a:xfrm>
            <a:off x="323528" y="928100"/>
            <a:ext cx="8501122" cy="14293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pPr>
            <a:r>
              <a:rPr lang="en-US" altLang="zh-CN" sz="2800" b="1" dirty="0" smtClean="0">
                <a:latin typeface="Arial Unicode MS" pitchFamily="34" charset="-122"/>
                <a:ea typeface="Arial Unicode MS" pitchFamily="34" charset="-122"/>
                <a:cs typeface="Arial Unicode MS" pitchFamily="34" charset="-122"/>
              </a:rPr>
              <a:t>How to search “information” more </a:t>
            </a:r>
            <a:r>
              <a:rPr lang="en-US" altLang="zh-CN" sz="2800" b="1" dirty="0" smtClean="0">
                <a:solidFill>
                  <a:srgbClr val="FF0000"/>
                </a:solidFill>
                <a:latin typeface="Arial Unicode MS" pitchFamily="34" charset="-122"/>
                <a:ea typeface="Arial Unicode MS" pitchFamily="34" charset="-122"/>
                <a:cs typeface="Arial Unicode MS" pitchFamily="34" charset="-122"/>
              </a:rPr>
              <a:t>efficiently</a:t>
            </a:r>
            <a:r>
              <a:rPr lang="en-US" altLang="zh-CN" sz="2800" b="1" dirty="0" smtClean="0">
                <a:latin typeface="Arial Unicode MS" pitchFamily="34" charset="-122"/>
                <a:ea typeface="Arial Unicode MS" pitchFamily="34" charset="-122"/>
                <a:cs typeface="Arial Unicode MS" pitchFamily="34" charset="-122"/>
              </a:rPr>
              <a:t>? </a:t>
            </a:r>
          </a:p>
          <a:p>
            <a:pPr marL="742950" lvl="1" indent="-285750" eaLnBrk="0" hangingPunct="0">
              <a:spcBef>
                <a:spcPct val="20000"/>
              </a:spcBef>
              <a:buFontTx/>
              <a:buChar char="–"/>
            </a:pPr>
            <a:r>
              <a:rPr lang="en-US" altLang="zh-CN" sz="2400" kern="0" dirty="0" smtClean="0">
                <a:latin typeface="Arial Unicode MS" pitchFamily="34" charset="-122"/>
                <a:ea typeface="Arial Unicode MS" pitchFamily="34" charset="-122"/>
                <a:cs typeface="Arial Unicode MS" pitchFamily="34" charset="-122"/>
              </a:rPr>
              <a:t>Query approximation techniques</a:t>
            </a:r>
          </a:p>
          <a:p>
            <a:pPr marL="742950" lvl="1" indent="-285750" eaLnBrk="0" hangingPunct="0">
              <a:spcBef>
                <a:spcPct val="20000"/>
              </a:spcBef>
              <a:buFontTx/>
              <a:buChar char="–"/>
            </a:pPr>
            <a:r>
              <a:rPr lang="en-US" altLang="zh-CN" sz="2400" kern="0" dirty="0" smtClean="0">
                <a:latin typeface="Arial Unicode MS" pitchFamily="34" charset="-122"/>
                <a:ea typeface="Arial Unicode MS" pitchFamily="34" charset="-122"/>
                <a:cs typeface="Arial Unicode MS" pitchFamily="34" charset="-122"/>
              </a:rPr>
              <a:t>Data approximation techniques</a:t>
            </a:r>
          </a:p>
          <a:p>
            <a:pPr marL="742950" lvl="1" indent="-285750" eaLnBrk="0" hangingPunct="0">
              <a:spcBef>
                <a:spcPct val="20000"/>
              </a:spcBef>
              <a:buFontTx/>
              <a:buChar char="–"/>
            </a:pP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Arial Unicode MS" pitchFamily="34" charset="-122"/>
              <a:cs typeface="Arial Unicode MS" pitchFamily="34" charset="-122"/>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sp>
        <p:nvSpPr>
          <p:cNvPr id="9" name="矩形 8"/>
          <p:cNvSpPr/>
          <p:nvPr/>
        </p:nvSpPr>
        <p:spPr>
          <a:xfrm>
            <a:off x="4716016" y="6021288"/>
            <a:ext cx="4248472" cy="646331"/>
          </a:xfrm>
          <a:prstGeom prst="rect">
            <a:avLst/>
          </a:prstGeom>
          <a:noFill/>
        </p:spPr>
        <p:txBody>
          <a:bodyPr wrap="square" lIns="91440" tIns="45720" rIns="91440" bIns="45720">
            <a:spAutoFit/>
          </a:bodyPr>
          <a:lstStyle/>
          <a:p>
            <a:pPr algn="ctr"/>
            <a:r>
              <a:rPr lang="zh-CN" altLang="en-US" sz="3600" b="1" cap="none" spc="0"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天下武功 </a:t>
            </a:r>
            <a:r>
              <a:rPr lang="zh-CN" altLang="en-US" sz="3600" b="1" dirty="0" smtClean="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rPr>
              <a:t>唯快不破</a:t>
            </a:r>
            <a:endParaRPr lang="zh-CN" altLang="en-US" sz="3600" b="1" cap="none" spc="0" dirty="0">
              <a:ln w="12700">
                <a:solidFill>
                  <a:srgbClr val="FF0000"/>
                </a:solidFill>
                <a:prstDash val="solid"/>
              </a:ln>
              <a:effectLst>
                <a:outerShdw blurRad="41275" dist="20320" dir="1800000" algn="tl" rotWithShape="0">
                  <a:srgbClr val="000000">
                    <a:alpha val="40000"/>
                  </a:srgbClr>
                </a:outerShdw>
              </a:effectLst>
              <a:latin typeface="隶书" pitchFamily="49" charset="-122"/>
              <a:ea typeface="隶书" pitchFamily="49" charset="-122"/>
            </a:endParaRPr>
          </a:p>
        </p:txBody>
      </p:sp>
      <p:grpSp>
        <p:nvGrpSpPr>
          <p:cNvPr id="10" name="组合 9"/>
          <p:cNvGrpSpPr/>
          <p:nvPr/>
        </p:nvGrpSpPr>
        <p:grpSpPr>
          <a:xfrm>
            <a:off x="611562" y="2505090"/>
            <a:ext cx="3463804" cy="3384376"/>
            <a:chOff x="179512" y="3284984"/>
            <a:chExt cx="3168352" cy="3168352"/>
          </a:xfrm>
        </p:grpSpPr>
        <p:sp>
          <p:nvSpPr>
            <p:cNvPr id="11" name="矩形 10"/>
            <p:cNvSpPr/>
            <p:nvPr/>
          </p:nvSpPr>
          <p:spPr bwMode="auto">
            <a:xfrm>
              <a:off x="179512" y="3284984"/>
              <a:ext cx="3168352" cy="3168352"/>
            </a:xfrm>
            <a:prstGeom prst="rect">
              <a:avLst/>
            </a:prstGeom>
            <a:solidFill>
              <a:srgbClr val="FFFFC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0" lang="zh-CN" altLang="en-US" sz="1800" b="1">
                <a:solidFill>
                  <a:srgbClr val="0000FF"/>
                </a:solidFill>
                <a:latin typeface="黑体"/>
                <a:ea typeface="黑体"/>
                <a:cs typeface="黑体"/>
              </a:endParaRPr>
            </a:p>
          </p:txBody>
        </p:sp>
        <p:grpSp>
          <p:nvGrpSpPr>
            <p:cNvPr id="12" name="组合 62"/>
            <p:cNvGrpSpPr/>
            <p:nvPr/>
          </p:nvGrpSpPr>
          <p:grpSpPr>
            <a:xfrm>
              <a:off x="213942" y="3429000"/>
              <a:ext cx="3130783" cy="2894851"/>
              <a:chOff x="213942" y="3429000"/>
              <a:chExt cx="3130783" cy="2894851"/>
            </a:xfrm>
          </p:grpSpPr>
          <p:sp>
            <p:nvSpPr>
              <p:cNvPr id="13" name="Oval 18"/>
              <p:cNvSpPr>
                <a:spLocks noChangeArrowheads="1"/>
              </p:cNvSpPr>
              <p:nvPr/>
            </p:nvSpPr>
            <p:spPr bwMode="auto">
              <a:xfrm>
                <a:off x="251520" y="3429050"/>
                <a:ext cx="1528762" cy="1433512"/>
              </a:xfrm>
              <a:prstGeom prst="ellipse">
                <a:avLst/>
              </a:prstGeom>
              <a:gradFill rotWithShape="1">
                <a:gsLst>
                  <a:gs pos="0">
                    <a:srgbClr val="E4F9FF"/>
                  </a:gs>
                  <a:gs pos="64999">
                    <a:srgbClr val="BBEFFF"/>
                  </a:gs>
                  <a:gs pos="100000">
                    <a:srgbClr val="9EEAFF"/>
                  </a:gs>
                </a:gsLst>
                <a:lin ang="5400000" scaled="1"/>
              </a:gradFill>
              <a:ln w="9525">
                <a:solidFill>
                  <a:srgbClr val="46AAC5"/>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sz="2000" b="1" dirty="0">
                    <a:solidFill>
                      <a:schemeClr val="dk1"/>
                    </a:solidFill>
                    <a:latin typeface="+mn-lt"/>
                    <a:ea typeface="黑体" pitchFamily="2" charset="-122"/>
                    <a:cs typeface="宋体" charset="0"/>
                  </a:rPr>
                  <a:t>Inexact</a:t>
                </a:r>
              </a:p>
              <a:p>
                <a:pPr algn="ctr" eaLnBrk="0" hangingPunct="0">
                  <a:spcAft>
                    <a:spcPts val="600"/>
                  </a:spcAft>
                  <a:defRPr/>
                </a:pPr>
                <a:r>
                  <a:rPr kumimoji="0" lang="zh-CN" altLang="en-US" b="1" dirty="0">
                    <a:solidFill>
                      <a:schemeClr val="dk1"/>
                    </a:solidFill>
                    <a:latin typeface="Rockwell" pitchFamily="18" charset="0"/>
                    <a:ea typeface="黑体" pitchFamily="2" charset="-122"/>
                    <a:cs typeface="宋体" charset="0"/>
                  </a:rPr>
                  <a:t>近似性</a:t>
                </a:r>
                <a:endParaRPr kumimoji="0" lang="en-US" altLang="zh-CN" b="1" dirty="0">
                  <a:solidFill>
                    <a:schemeClr val="dk1"/>
                  </a:solidFill>
                  <a:latin typeface="Rockwell" pitchFamily="18" charset="0"/>
                  <a:ea typeface="黑体" pitchFamily="2" charset="-122"/>
                  <a:cs typeface="宋体" charset="0"/>
                </a:endParaRPr>
              </a:p>
            </p:txBody>
          </p:sp>
          <p:sp>
            <p:nvSpPr>
              <p:cNvPr id="14" name="Oval 21"/>
              <p:cNvSpPr>
                <a:spLocks noChangeArrowheads="1"/>
              </p:cNvSpPr>
              <p:nvPr/>
            </p:nvSpPr>
            <p:spPr bwMode="auto">
              <a:xfrm>
                <a:off x="1637407" y="3429000"/>
                <a:ext cx="1582738" cy="1489075"/>
              </a:xfrm>
              <a:prstGeom prst="ellipse">
                <a:avLst/>
              </a:prstGeom>
              <a:gradFill rotWithShape="1">
                <a:gsLst>
                  <a:gs pos="0">
                    <a:srgbClr val="FFE5E5"/>
                  </a:gs>
                  <a:gs pos="64999">
                    <a:srgbClr val="FFBEBD"/>
                  </a:gs>
                  <a:gs pos="100000">
                    <a:srgbClr val="FFA2A1"/>
                  </a:gs>
                </a:gsLst>
                <a:lin ang="5400000" scaled="1"/>
              </a:gradFill>
              <a:ln w="9525">
                <a:solidFill>
                  <a:srgbClr val="BE4B48"/>
                </a:solidFill>
                <a:round/>
                <a:headEnd/>
                <a:tailEnd/>
              </a:ln>
              <a:effectLst>
                <a:outerShdw dist="20000" dir="5400000" rotWithShape="0">
                  <a:srgbClr val="808080">
                    <a:alpha val="37999"/>
                  </a:srgbClr>
                </a:outerShdw>
              </a:effectLst>
            </p:spPr>
            <p:txBody>
              <a:bodyPr wrap="none" lIns="0" tIns="0" rIns="0" bIns="0" anchor="ctr"/>
              <a:lstStyle/>
              <a:p>
                <a:pPr algn="ctr" eaLnBrk="0" hangingPunct="0">
                  <a:defRPr/>
                </a:pPr>
                <a:r>
                  <a:rPr kumimoji="0" lang="en-US" altLang="zh-CN" b="1" dirty="0">
                    <a:solidFill>
                      <a:schemeClr val="dk1"/>
                    </a:solidFill>
                    <a:latin typeface="+mn-lt"/>
                    <a:ea typeface="黑体" pitchFamily="2" charset="-122"/>
                    <a:cs typeface="宋体" charset="0"/>
                  </a:rPr>
                  <a:t>Incremental</a:t>
                </a:r>
              </a:p>
              <a:p>
                <a:pPr algn="ctr" eaLnBrk="0" hangingPunct="0">
                  <a:spcAft>
                    <a:spcPts val="600"/>
                  </a:spcAft>
                  <a:defRPr/>
                </a:pPr>
                <a:r>
                  <a:rPr kumimoji="0" lang="zh-CN" altLang="en-US" b="1" dirty="0">
                    <a:solidFill>
                      <a:schemeClr val="dk1"/>
                    </a:solidFill>
                    <a:latin typeface="+mn-lt"/>
                    <a:ea typeface="黑体" pitchFamily="2" charset="-122"/>
                    <a:cs typeface="宋体" charset="0"/>
                  </a:rPr>
                  <a:t>增量性</a:t>
                </a:r>
                <a:endParaRPr kumimoji="0" lang="en-US" altLang="zh-CN" b="1" dirty="0">
                  <a:solidFill>
                    <a:schemeClr val="dk1"/>
                  </a:solidFill>
                  <a:latin typeface="+mn-lt"/>
                  <a:ea typeface="黑体" pitchFamily="2" charset="-122"/>
                  <a:cs typeface="宋体" charset="0"/>
                </a:endParaRPr>
              </a:p>
            </p:txBody>
          </p:sp>
          <p:sp>
            <p:nvSpPr>
              <p:cNvPr id="15" name="Oval 22"/>
              <p:cNvSpPr>
                <a:spLocks noChangeArrowheads="1"/>
              </p:cNvSpPr>
              <p:nvPr/>
            </p:nvSpPr>
            <p:spPr bwMode="auto">
              <a:xfrm>
                <a:off x="972245" y="4437112"/>
                <a:ext cx="1581150" cy="1435100"/>
              </a:xfrm>
              <a:prstGeom prst="ellipse">
                <a:avLst/>
              </a:prstGeom>
              <a:solidFill>
                <a:srgbClr val="00FF00"/>
              </a:solidFill>
              <a:ln w="25400" algn="ctr">
                <a:solidFill>
                  <a:srgbClr val="000000"/>
                </a:solidFill>
                <a:round/>
                <a:headEnd/>
                <a:tailEnd/>
              </a:ln>
              <a:effectLst/>
            </p:spPr>
            <p:txBody>
              <a:bodyPr wrap="none" lIns="0" tIns="0" rIns="0" bIns="0" anchor="ctr"/>
              <a:lstStyle/>
              <a:p>
                <a:pPr algn="ctr"/>
                <a:endParaRPr kumimoji="0" lang="en-US" altLang="zh-CN" sz="2000" dirty="0">
                  <a:solidFill>
                    <a:srgbClr val="000000"/>
                  </a:solidFill>
                  <a:effectLst>
                    <a:outerShdw blurRad="38100" dist="38100" dir="2700000" algn="tl">
                      <a:srgbClr val="FFFFFF"/>
                    </a:outerShdw>
                  </a:effectLst>
                </a:endParaRPr>
              </a:p>
              <a:p>
                <a:pPr algn="ctr"/>
                <a:endParaRPr kumimoji="0" lang="en-US" altLang="zh-CN" b="1" dirty="0">
                  <a:solidFill>
                    <a:srgbClr val="000000"/>
                  </a:solidFill>
                  <a:ea typeface="黑体" pitchFamily="49" charset="-122"/>
                </a:endParaRPr>
              </a:p>
              <a:p>
                <a:pPr algn="ctr" eaLnBrk="0" hangingPunct="0"/>
                <a:r>
                  <a:rPr kumimoji="0" lang="en-US" altLang="zh-CN" b="1" dirty="0">
                    <a:solidFill>
                      <a:srgbClr val="000000"/>
                    </a:solidFill>
                    <a:ea typeface="黑体" pitchFamily="49" charset="-122"/>
                  </a:rPr>
                  <a:t> Inductive</a:t>
                </a:r>
              </a:p>
              <a:p>
                <a:pPr algn="ctr" eaLnBrk="0" hangingPunct="0"/>
                <a:r>
                  <a:rPr kumimoji="0" lang="zh-CN" altLang="en-US" b="1" dirty="0" smtClean="0">
                    <a:solidFill>
                      <a:srgbClr val="000000"/>
                    </a:solidFill>
                    <a:ea typeface="黑体" pitchFamily="49" charset="-122"/>
                  </a:rPr>
                  <a:t>   归纳</a:t>
                </a:r>
                <a:r>
                  <a:rPr kumimoji="0" lang="zh-CN" altLang="en-US" b="1" dirty="0">
                    <a:solidFill>
                      <a:srgbClr val="000000"/>
                    </a:solidFill>
                    <a:ea typeface="黑体" pitchFamily="49" charset="-122"/>
                  </a:rPr>
                  <a:t>性</a:t>
                </a:r>
                <a:endParaRPr kumimoji="0" lang="en-US" altLang="zh-CN" b="1" dirty="0">
                  <a:solidFill>
                    <a:srgbClr val="000000"/>
                  </a:solidFill>
                  <a:ea typeface="黑体" pitchFamily="49" charset="-122"/>
                </a:endParaRPr>
              </a:p>
              <a:p>
                <a:pPr algn="ctr" eaLnBrk="0" hangingPunct="0"/>
                <a:endParaRPr kumimoji="0" lang="zh-CN" altLang="en-US" b="1" dirty="0">
                  <a:solidFill>
                    <a:srgbClr val="000000"/>
                  </a:solidFill>
                  <a:ea typeface="黑体" pitchFamily="49" charset="-122"/>
                </a:endParaRPr>
              </a:p>
              <a:p>
                <a:pPr algn="ctr"/>
                <a:endParaRPr kumimoji="0" lang="en-US" altLang="zh-CN" sz="1800" dirty="0">
                  <a:solidFill>
                    <a:srgbClr val="EA0000"/>
                  </a:solidFill>
                  <a:effectLst>
                    <a:outerShdw blurRad="38100" dist="38100" dir="2700000" algn="tl">
                      <a:srgbClr val="000000"/>
                    </a:outerShdw>
                  </a:effectLst>
                </a:endParaRPr>
              </a:p>
            </p:txBody>
          </p:sp>
          <p:sp>
            <p:nvSpPr>
              <p:cNvPr id="16" name="矩形 15"/>
              <p:cNvSpPr/>
              <p:nvPr/>
            </p:nvSpPr>
            <p:spPr>
              <a:xfrm>
                <a:off x="213942" y="5949280"/>
                <a:ext cx="3130783" cy="374571"/>
              </a:xfrm>
              <a:prstGeom prst="rect">
                <a:avLst/>
              </a:prstGeom>
            </p:spPr>
            <p:txBody>
              <a:bodyPr wrap="none">
                <a:spAutoFit/>
              </a:bodyPr>
              <a:lstStyle/>
              <a:p>
                <a:pPr algn="ctr">
                  <a:spcBef>
                    <a:spcPct val="20000"/>
                  </a:spcBef>
                </a:pPr>
                <a:r>
                  <a:rPr lang="en-US" altLang="zh-CN" sz="2000" b="1" dirty="0" smtClean="0">
                    <a:latin typeface="Arial" pitchFamily="34" charset="0"/>
                    <a:ea typeface="黑体" pitchFamily="49" charset="-122"/>
                  </a:rPr>
                  <a:t>Big Data Computation</a:t>
                </a:r>
                <a:r>
                  <a:rPr lang="zh-CN" altLang="en-US" sz="2000" b="1" dirty="0" smtClean="0">
                    <a:latin typeface="Arial" pitchFamily="34" charset="0"/>
                    <a:ea typeface="黑体" pitchFamily="49" charset="-122"/>
                  </a:rPr>
                  <a:t> </a:t>
                </a:r>
                <a:r>
                  <a:rPr lang="en-US" altLang="zh-CN" sz="2000" b="1" dirty="0" smtClean="0">
                    <a:latin typeface="Arial" pitchFamily="34" charset="0"/>
                    <a:ea typeface="黑体" pitchFamily="49" charset="-122"/>
                    <a:cs typeface="Arial" pitchFamily="34" charset="0"/>
                  </a:rPr>
                  <a:t>(</a:t>
                </a:r>
                <a:r>
                  <a:rPr lang="en-US" altLang="zh-CN" sz="2000" b="1" dirty="0" smtClean="0">
                    <a:latin typeface="宋体" pitchFamily="2" charset="-122"/>
                    <a:cs typeface="Arial" pitchFamily="34" charset="0"/>
                  </a:rPr>
                  <a:t>3I)</a:t>
                </a:r>
                <a:endParaRPr lang="en-US" altLang="zh-CN" sz="2000" b="1" dirty="0">
                  <a:latin typeface="宋体" pitchFamily="2" charset="-122"/>
                  <a:cs typeface="Arial" pitchFamily="34" charset="0"/>
                </a:endParaRPr>
              </a:p>
            </p:txBody>
          </p:sp>
        </p:grpSp>
      </p:grpSp>
      <p:sp>
        <p:nvSpPr>
          <p:cNvPr id="17" name="矩形 16"/>
          <p:cNvSpPr/>
          <p:nvPr/>
        </p:nvSpPr>
        <p:spPr>
          <a:xfrm>
            <a:off x="723499" y="6033482"/>
            <a:ext cx="3096344" cy="707886"/>
          </a:xfrm>
          <a:prstGeom prst="rect">
            <a:avLst/>
          </a:prstGeom>
          <a:noFill/>
        </p:spPr>
        <p:txBody>
          <a:bodyPr wrap="square" lIns="91440" tIns="45720" rIns="91440" bIns="45720">
            <a:spAutoFit/>
          </a:bodyPr>
          <a:lstStyle/>
          <a:p>
            <a:pPr algn="ctr"/>
            <a:r>
              <a:rPr lang="en-US" altLang="zh-CN" sz="4000" b="1" dirty="0" smtClean="0">
                <a:ln w="1905"/>
                <a:effectLst>
                  <a:innerShdw blurRad="69850" dist="43180" dir="5400000">
                    <a:srgbClr val="000000">
                      <a:alpha val="65000"/>
                    </a:srgbClr>
                  </a:innerShdw>
                </a:effectLst>
              </a:rPr>
              <a:t>R = Q(D) </a:t>
            </a:r>
            <a:endParaRPr lang="zh-CN" altLang="en-US" sz="4000" b="1" dirty="0">
              <a:ln w="1905"/>
              <a:effectLst>
                <a:innerShdw blurRad="69850" dist="43180" dir="5400000">
                  <a:srgbClr val="000000">
                    <a:alpha val="65000"/>
                  </a:srgbClr>
                </a:innerShdw>
              </a:effectLst>
            </a:endParaRPr>
          </a:p>
        </p:txBody>
      </p:sp>
      <p:pic>
        <p:nvPicPr>
          <p:cNvPr id="20" name="图片 19" descr="aa5-5960.jpg"/>
          <p:cNvPicPr>
            <a:picLocks noChangeAspect="1"/>
          </p:cNvPicPr>
          <p:nvPr/>
        </p:nvPicPr>
        <p:blipFill>
          <a:blip r:embed="rId2" cstate="print"/>
          <a:stretch>
            <a:fillRect/>
          </a:stretch>
        </p:blipFill>
        <p:spPr>
          <a:xfrm>
            <a:off x="5125546" y="2428868"/>
            <a:ext cx="3518420" cy="3518420"/>
          </a:xfrm>
          <a:prstGeom prst="rect">
            <a:avLst/>
          </a:prstGeom>
        </p:spPr>
      </p:pic>
      <p:sp>
        <p:nvSpPr>
          <p:cNvPr id="33796" name="AutoShape 4" descr="Image result for 功夫"/>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33798" name="Picture 6" descr="Image result for 功夫"/>
          <p:cNvPicPr>
            <a:picLocks noChangeAspect="1" noChangeArrowheads="1"/>
          </p:cNvPicPr>
          <p:nvPr/>
        </p:nvPicPr>
        <p:blipFill>
          <a:blip r:embed="rId3"/>
          <a:srcRect/>
          <a:stretch>
            <a:fillRect/>
          </a:stretch>
        </p:blipFill>
        <p:spPr bwMode="auto">
          <a:xfrm>
            <a:off x="5140738" y="4176732"/>
            <a:ext cx="2003030" cy="1824036"/>
          </a:xfrm>
          <a:prstGeom prst="rect">
            <a:avLst/>
          </a:prstGeom>
          <a:noFill/>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solidFill>
                  <a:srgbClr val="C00000"/>
                </a:solidFill>
                <a:effectLst/>
                <a:uLnTx/>
                <a:uFillTx/>
                <a:latin typeface="+mj-lt"/>
                <a:ea typeface="+mj-ea"/>
                <a:cs typeface="+mj-cs"/>
              </a:rPr>
              <a:t>Query Techniques for Big Graph Search</a:t>
            </a:r>
            <a:endParaRPr kumimoji="0" lang="en-US" altLang="zh-CN" sz="4000" b="1" i="0" u="none" strike="noStrike" kern="0" cap="none" spc="0" normalizeH="0" baseline="0" noProof="0" dirty="0" smtClean="0">
              <a:ln>
                <a:noFill/>
              </a:ln>
              <a:solidFill>
                <a:srgbClr val="C00000"/>
              </a:solidFill>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Q</a:t>
            </a:r>
            <a:r>
              <a:rPr lang="en-US" altLang="zh-CN" sz="4000" b="1" dirty="0" smtClean="0">
                <a:ln w="1905"/>
                <a:effectLst>
                  <a:innerShdw blurRad="69850" dist="43180" dir="5400000">
                    <a:srgbClr val="000000">
                      <a:alpha val="65000"/>
                    </a:srgbClr>
                  </a:innerShdw>
                </a:effectLst>
              </a:rPr>
              <a:t>(D)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Query Approximation Techniques</a:t>
            </a:r>
            <a:endParaRPr lang="zh-CN" altLang="en-US" sz="3600" b="1" dirty="0">
              <a:solidFill>
                <a:srgbClr val="C00000"/>
              </a:solidFill>
              <a:latin typeface="Arial Unicode MS" pitchFamily="34" charset="-122"/>
              <a:ea typeface="黑体" pitchFamily="49" charset="-122"/>
            </a:endParaRPr>
          </a:p>
        </p:txBody>
      </p:sp>
      <p:sp>
        <p:nvSpPr>
          <p:cNvPr id="5" name="内容占位符 2"/>
          <p:cNvSpPr>
            <a:spLocks noChangeArrowheads="1"/>
          </p:cNvSpPr>
          <p:nvPr/>
        </p:nvSpPr>
        <p:spPr bwMode="auto">
          <a:xfrm>
            <a:off x="251520" y="1052736"/>
            <a:ext cx="8712968" cy="1519008"/>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a:t>
            </a:r>
            <a:r>
              <a:rPr lang="en-US" altLang="zh-CN" sz="2400" dirty="0" smtClean="0">
                <a:solidFill>
                  <a:srgbClr val="000000"/>
                </a:solidFill>
                <a:latin typeface="Arial Unicode MS" pitchFamily="34" charset="-122"/>
                <a:ea typeface="Arial Unicode MS" pitchFamily="34" charset="-122"/>
                <a:cs typeface="Arial Unicode MS" pitchFamily="34" charset="-122"/>
              </a:rPr>
              <a:t> of queries with a high computational complexity,  find another class </a:t>
            </a:r>
            <a:r>
              <a:rPr lang="en-US" altLang="zh-CN" sz="2400" dirty="0" smtClean="0">
                <a:solidFill>
                  <a:srgbClr val="C00000"/>
                </a:solidFill>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that has a lower computational complexity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grpSp>
        <p:nvGrpSpPr>
          <p:cNvPr id="16" name="组合 15"/>
          <p:cNvGrpSpPr/>
          <p:nvPr/>
        </p:nvGrpSpPr>
        <p:grpSpPr>
          <a:xfrm>
            <a:off x="2555776" y="3492308"/>
            <a:ext cx="3968048" cy="936824"/>
            <a:chOff x="2555776" y="3789040"/>
            <a:chExt cx="3968048" cy="936824"/>
          </a:xfrm>
        </p:grpSpPr>
        <p:sp>
          <p:nvSpPr>
            <p:cNvPr id="6" name="TextBox 3"/>
            <p:cNvSpPr txBox="1">
              <a:spLocks noChangeArrowheads="1"/>
            </p:cNvSpPr>
            <p:nvPr/>
          </p:nvSpPr>
          <p:spPr bwMode="auto">
            <a:xfrm>
              <a:off x="3122720" y="3789040"/>
              <a:ext cx="2592288" cy="584775"/>
            </a:xfrm>
            <a:prstGeom prst="rect">
              <a:avLst/>
            </a:prstGeom>
            <a:noFill/>
            <a:ln w="9525">
              <a:noFill/>
              <a:miter lim="800000"/>
              <a:headEnd/>
              <a:tailEnd/>
            </a:ln>
          </p:spPr>
          <p:txBody>
            <a:bodyPr wrap="square">
              <a:spAutoFit/>
            </a:bodyPr>
            <a:lstStyle/>
            <a:p>
              <a:pPr algn="ctr"/>
              <a:r>
                <a:rPr lang="zh-CN" altLang="en-US" sz="32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sz="2400" b="1"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b="1" dirty="0">
                <a:latin typeface="Arial Unicode MS" pitchFamily="34" charset="-122"/>
                <a:ea typeface="Arial Unicode MS" pitchFamily="34" charset="-122"/>
                <a:cs typeface="Arial Unicode MS" pitchFamily="34" charset="-122"/>
              </a:endParaRPr>
            </a:p>
          </p:txBody>
        </p:sp>
        <p:cxnSp>
          <p:nvCxnSpPr>
            <p:cNvPr id="7" name="Straight Arrow Connector 5"/>
            <p:cNvCxnSpPr/>
            <p:nvPr/>
          </p:nvCxnSpPr>
          <p:spPr bwMode="auto">
            <a:xfrm>
              <a:off x="351938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51515" cy="461665"/>
            </a:xfrm>
            <a:prstGeom prst="rect">
              <a:avLst/>
            </a:prstGeom>
            <a:noFill/>
            <a:ln w="9525">
              <a:noFill/>
              <a:miter lim="800000"/>
              <a:headEnd/>
              <a:tailEnd/>
            </a:ln>
          </p:spPr>
          <p:txBody>
            <a:bodyPr wrap="none">
              <a:spAutoFit/>
            </a:bodyPr>
            <a:lstStyle/>
            <a:p>
              <a:r>
                <a:rPr lang="en-US" altLang="zh-CN" sz="2400" b="1" dirty="0">
                  <a:solidFill>
                    <a:srgbClr val="FF0000"/>
                  </a:solidFill>
                  <a:latin typeface="Arial Unicode MS" pitchFamily="34" charset="-122"/>
                  <a:ea typeface="Arial Unicode MS" pitchFamily="34" charset="-122"/>
                  <a:cs typeface="Arial Unicode MS" pitchFamily="34" charset="-122"/>
                  <a:sym typeface="Symbol" pitchFamily="18" charset="2"/>
                </a:rPr>
                <a:t>Q</a:t>
              </a:r>
              <a:r>
                <a:rPr lang="en-US" altLang="zh-CN" sz="2400" b="1" dirty="0">
                  <a:latin typeface="Arial Unicode MS" pitchFamily="34" charset="-122"/>
                  <a:ea typeface="Arial Unicode MS" pitchFamily="34" charset="-122"/>
                  <a:cs typeface="Arial Unicode MS" pitchFamily="34" charset="-122"/>
                  <a:sym typeface="Symbol" pitchFamily="18" charset="2"/>
                </a:rPr>
                <a:t>(</a:t>
              </a:r>
              <a:r>
                <a:rPr lang="en-GB" altLang="zh-CN" sz="2400" b="1" dirty="0">
                  <a:latin typeface="Arial Unicode MS" pitchFamily="34" charset="-122"/>
                  <a:ea typeface="Arial Unicode MS" pitchFamily="34" charset="-122"/>
                  <a:cs typeface="Arial Unicode MS" pitchFamily="34" charset="-122"/>
                  <a:sym typeface="Symbol" pitchFamily="18" charset="2"/>
                </a:rPr>
                <a:t>D)</a:t>
              </a:r>
              <a:endParaRPr lang="zh-CN" altLang="en-US" sz="2400" b="1" dirty="0">
                <a:latin typeface="Arial Unicode MS" pitchFamily="34" charset="-122"/>
                <a:ea typeface="Arial Unicode MS" pitchFamily="34" charset="-122"/>
                <a:cs typeface="Arial Unicode MS" pitchFamily="34" charset="-122"/>
              </a:endParaRPr>
            </a:p>
          </p:txBody>
        </p:sp>
        <p:sp>
          <p:nvSpPr>
            <p:cNvPr id="9" name="TextBox 19"/>
            <p:cNvSpPr txBox="1">
              <a:spLocks noChangeArrowheads="1"/>
            </p:cNvSpPr>
            <p:nvPr/>
          </p:nvSpPr>
          <p:spPr bwMode="auto">
            <a:xfrm>
              <a:off x="5603379" y="4221088"/>
              <a:ext cx="920445" cy="461665"/>
            </a:xfrm>
            <a:prstGeom prst="rect">
              <a:avLst/>
            </a:prstGeom>
            <a:noFill/>
            <a:ln w="9525">
              <a:noFill/>
              <a:miter lim="800000"/>
              <a:headEnd/>
              <a:tailEnd/>
            </a:ln>
          </p:spPr>
          <p:txBody>
            <a:bodyPr wrap="none">
              <a:spAutoFit/>
            </a:bodyPr>
            <a:lstStyle/>
            <a:p>
              <a:r>
                <a:rPr lang="en-US" altLang="zh-CN" sz="2400" b="1" dirty="0">
                  <a:solidFill>
                    <a:srgbClr val="FF0000"/>
                  </a:solidFill>
                  <a:latin typeface="Arial Unicode MS" pitchFamily="34" charset="-122"/>
                  <a:ea typeface="Arial Unicode MS" pitchFamily="34" charset="-122"/>
                  <a:cs typeface="Arial Unicode MS" pitchFamily="34" charset="-122"/>
                  <a:sym typeface="Symbol" pitchFamily="18" charset="2"/>
                </a:rPr>
                <a:t>Q’</a:t>
              </a:r>
              <a:r>
                <a:rPr lang="en-US" altLang="zh-CN" sz="2400" b="1" dirty="0">
                  <a:latin typeface="Arial Unicode MS" pitchFamily="34" charset="-122"/>
                  <a:ea typeface="Arial Unicode MS" pitchFamily="34" charset="-122"/>
                  <a:cs typeface="Arial Unicode MS" pitchFamily="34" charset="-122"/>
                  <a:sym typeface="Symbol" pitchFamily="18" charset="2"/>
                </a:rPr>
                <a:t>(</a:t>
              </a:r>
              <a:r>
                <a:rPr lang="en-GB" altLang="zh-CN" sz="2400" b="1" dirty="0" smtClean="0">
                  <a:latin typeface="Arial Unicode MS" pitchFamily="34" charset="-122"/>
                  <a:ea typeface="Arial Unicode MS" pitchFamily="34" charset="-122"/>
                  <a:cs typeface="Arial Unicode MS" pitchFamily="34" charset="-122"/>
                  <a:sym typeface="Symbol" pitchFamily="18" charset="2"/>
                </a:rPr>
                <a:t>D)</a:t>
              </a:r>
              <a:endParaRPr lang="zh-CN" altLang="en-US" sz="2400" b="1" dirty="0">
                <a:latin typeface="Arial Unicode MS" pitchFamily="34" charset="-122"/>
                <a:ea typeface="Arial Unicode MS" pitchFamily="34" charset="-122"/>
                <a:cs typeface="Arial Unicode MS" pitchFamily="34" charset="-122"/>
              </a:endParaRPr>
            </a:p>
          </p:txBody>
        </p:sp>
      </p:grpSp>
      <p:sp>
        <p:nvSpPr>
          <p:cNvPr id="14" name="TextBox 13"/>
          <p:cNvSpPr txBox="1"/>
          <p:nvPr/>
        </p:nvSpPr>
        <p:spPr>
          <a:xfrm>
            <a:off x="35496" y="5622338"/>
            <a:ext cx="8999984" cy="470958"/>
          </a:xfrm>
          <a:prstGeom prst="rect">
            <a:avLst/>
          </a:prstGeom>
          <a:blipFill dpi="0" rotWithShape="1">
            <a:blip r:embed="rId2"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a:p>
            <a:pPr algn="ctr">
              <a:defRPr/>
            </a:pPr>
            <a:endParaRPr lang="en-US" altLang="zh-CN" sz="2400" b="1" dirty="0">
              <a:solidFill>
                <a:schemeClr val="tx1"/>
              </a:solidFill>
              <a:latin typeface="Arial Unicode MS" pitchFamily="34" charset="-122"/>
              <a:ea typeface="黑体" pitchFamily="49" charset="-122"/>
              <a:cs typeface="Arial Unicode MS" pitchFamily="34" charset="-122"/>
              <a:sym typeface="Wingdings" pitchFamily="2" charset="2"/>
            </a:endParaRP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(1) E.g., Strong Simulation</a:t>
            </a:r>
            <a:endParaRPr lang="en-US" altLang="zh-CN" sz="3600" baseline="30000" dirty="0">
              <a:solidFill>
                <a:srgbClr val="C00000"/>
              </a:solidFill>
              <a:latin typeface="Arial Unicode MS" pitchFamily="34" charset="-122"/>
              <a:ea typeface="黑体" pitchFamily="49" charset="-122"/>
            </a:endParaRPr>
          </a:p>
        </p:txBody>
      </p:sp>
      <p:sp>
        <p:nvSpPr>
          <p:cNvPr id="17" name="TextBox 16"/>
          <p:cNvSpPr txBox="1"/>
          <p:nvPr/>
        </p:nvSpPr>
        <p:spPr>
          <a:xfrm>
            <a:off x="285720" y="4541058"/>
            <a:ext cx="8643998"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Goodness</a:t>
            </a:r>
            <a:r>
              <a:rPr lang="zh-CN" altLang="en-US" sz="2000" dirty="0" smtClean="0">
                <a:solidFill>
                  <a:srgbClr val="FF0000"/>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Keep exact structure topology </a:t>
            </a:r>
            <a:r>
              <a:rPr lang="en-US" altLang="zh-CN" sz="2000" dirty="0" smtClean="0">
                <a:latin typeface="Arial Unicode MS" pitchFamily="34" charset="-122"/>
                <a:ea typeface="Arial Unicode MS" pitchFamily="34" charset="-122"/>
                <a:cs typeface="Arial Unicode MS" pitchFamily="34" charset="-122"/>
              </a:rPr>
              <a:t>between </a:t>
            </a:r>
            <a:r>
              <a:rPr lang="en-US" altLang="zh-CN" sz="2000" dirty="0" smtClean="0">
                <a:solidFill>
                  <a:srgbClr val="2525FF"/>
                </a:solidFill>
                <a:latin typeface="Arial Unicode MS" pitchFamily="34" charset="-122"/>
                <a:ea typeface="Arial Unicode MS" pitchFamily="34" charset="-122"/>
                <a:cs typeface="Arial Unicode MS" pitchFamily="34" charset="-122"/>
              </a:rPr>
              <a:t>Q</a:t>
            </a:r>
            <a:r>
              <a:rPr lang="en-US" altLang="zh-CN" sz="2000" dirty="0" smtClean="0">
                <a:latin typeface="Arial Unicode MS" pitchFamily="34" charset="-122"/>
                <a:ea typeface="Arial Unicode MS" pitchFamily="34" charset="-122"/>
                <a:cs typeface="Arial Unicode MS" pitchFamily="34" charset="-122"/>
              </a:rPr>
              <a:t> and </a:t>
            </a:r>
            <a:r>
              <a:rPr lang="en-US" altLang="zh-CN" sz="2000" dirty="0" smtClean="0">
                <a:solidFill>
                  <a:srgbClr val="2525FF"/>
                </a:solidFill>
                <a:latin typeface="Arial Unicode MS" pitchFamily="34" charset="-122"/>
                <a:ea typeface="Arial Unicode MS" pitchFamily="34" charset="-122"/>
                <a:cs typeface="Arial Unicode MS" pitchFamily="34" charset="-122"/>
              </a:rPr>
              <a:t>G</a:t>
            </a:r>
            <a:r>
              <a:rPr lang="en-US" altLang="zh-CN" sz="2000" baseline="-25000" dirty="0" smtClean="0">
                <a:solidFill>
                  <a:srgbClr val="2525FF"/>
                </a:solidFill>
                <a:latin typeface="Arial Unicode MS" pitchFamily="34" charset="-122"/>
                <a:ea typeface="Arial Unicode MS" pitchFamily="34" charset="-122"/>
                <a:cs typeface="Arial Unicode MS" pitchFamily="34" charset="-122"/>
              </a:rPr>
              <a:t>s</a:t>
            </a:r>
            <a:endParaRPr lang="en-US" altLang="zh-CN" sz="2000" dirty="0" smtClean="0">
              <a:latin typeface="Arial Unicode MS" pitchFamily="34" charset="-122"/>
              <a:ea typeface="Arial Unicode MS" pitchFamily="34" charset="-122"/>
              <a:cs typeface="Arial Unicode MS" pitchFamily="34" charset="-122"/>
            </a:endParaRPr>
          </a:p>
        </p:txBody>
      </p:sp>
      <p:sp>
        <p:nvSpPr>
          <p:cNvPr id="19" name="TextBox 18"/>
          <p:cNvSpPr txBox="1"/>
          <p:nvPr/>
        </p:nvSpPr>
        <p:spPr>
          <a:xfrm>
            <a:off x="285720" y="5072074"/>
            <a:ext cx="8643998" cy="707886"/>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altLang="zh-CN" sz="2000" b="1" dirty="0" smtClean="0">
                <a:solidFill>
                  <a:srgbClr val="FF0000"/>
                </a:solidFill>
                <a:latin typeface="Arial Unicode MS" pitchFamily="34" charset="-122"/>
                <a:ea typeface="Arial Unicode MS" pitchFamily="34" charset="-122"/>
                <a:cs typeface="Arial Unicode MS" pitchFamily="34" charset="-122"/>
              </a:rPr>
              <a:t>Badness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 may return exponential</a:t>
            </a:r>
            <a:r>
              <a:rPr lang="en-US" altLang="zh-CN" sz="2000" dirty="0" smtClean="0">
                <a:latin typeface="Arial Unicode MS" pitchFamily="34" charset="-122"/>
                <a:ea typeface="Arial Unicode MS" pitchFamily="34" charset="-122"/>
                <a:cs typeface="Arial Unicode MS" pitchFamily="34" charset="-122"/>
              </a:rPr>
              <a:t> many matched </a:t>
            </a:r>
            <a:r>
              <a:rPr lang="en-US" altLang="zh-CN" sz="2000" dirty="0" err="1" smtClean="0">
                <a:latin typeface="Arial Unicode MS" pitchFamily="34" charset="-122"/>
                <a:ea typeface="Arial Unicode MS" pitchFamily="34" charset="-122"/>
                <a:cs typeface="Arial Unicode MS" pitchFamily="34" charset="-122"/>
              </a:rPr>
              <a:t>subgraphs</a:t>
            </a:r>
            <a:r>
              <a:rPr lang="en-US" altLang="zh-CN" sz="2000" dirty="0" smtClean="0">
                <a:latin typeface="Arial Unicode MS" pitchFamily="34" charset="-122"/>
                <a:ea typeface="Arial Unicode MS" pitchFamily="34" charset="-122"/>
                <a:cs typeface="Arial Unicode MS" pitchFamily="34" charset="-122"/>
              </a:rPr>
              <a:t>;  In certain scenarios,  </a:t>
            </a:r>
            <a:r>
              <a:rPr lang="en-US" altLang="zh-CN" sz="2000" dirty="0" smtClean="0">
                <a:solidFill>
                  <a:srgbClr val="FF0000"/>
                </a:solidFill>
                <a:latin typeface="Arial Unicode MS" pitchFamily="34" charset="-122"/>
                <a:ea typeface="Arial Unicode MS" pitchFamily="34" charset="-122"/>
                <a:cs typeface="Arial Unicode MS" pitchFamily="34" charset="-122"/>
              </a:rPr>
              <a:t>too restrictive to find matches</a:t>
            </a:r>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19</a:t>
            </a:fld>
            <a:endParaRPr lang="zh-CN" altLang="en-US" dirty="0"/>
          </a:p>
        </p:txBody>
      </p:sp>
      <p:sp>
        <p:nvSpPr>
          <p:cNvPr id="12" name="矩形 11"/>
          <p:cNvSpPr/>
          <p:nvPr/>
        </p:nvSpPr>
        <p:spPr>
          <a:xfrm>
            <a:off x="0" y="5859269"/>
            <a:ext cx="9144000" cy="954107"/>
          </a:xfrm>
          <a:prstGeom prst="rect">
            <a:avLst/>
          </a:prstGeom>
          <a:ln>
            <a:solidFill>
              <a:srgbClr val="FF0000"/>
            </a:solidFill>
          </a:ln>
        </p:spPr>
        <p:txBody>
          <a:bodyPr wrap="square">
            <a:spAutoFit/>
          </a:bodyPr>
          <a:lstStyle/>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Strong Simulation: Capturing Topology in Graph Pattern Matching. </a:t>
            </a:r>
            <a:r>
              <a:rPr lang="en-US" altLang="zh-CN" sz="1400" b="1" dirty="0" smtClean="0">
                <a:solidFill>
                  <a:srgbClr val="C00000"/>
                </a:solidFill>
                <a:ea typeface="黑体" pitchFamily="49" charset="-122"/>
              </a:rPr>
              <a:t>TODS 2014</a:t>
            </a:r>
            <a:r>
              <a:rPr lang="en-US" altLang="zh-CN" sz="1400" dirty="0" smtClean="0">
                <a:solidFill>
                  <a:srgbClr val="C00000"/>
                </a:solidFill>
                <a:ea typeface="黑体" pitchFamily="49" charset="-122"/>
              </a:rPr>
              <a:t>.</a:t>
            </a:r>
          </a:p>
          <a:p>
            <a:pPr>
              <a:buNone/>
            </a:pPr>
            <a:r>
              <a:rPr lang="en-US" altLang="zh-CN" sz="1400" dirty="0" err="1" smtClean="0">
                <a:ea typeface="黑体" pitchFamily="49" charset="-122"/>
              </a:rPr>
              <a:t>Shuai</a:t>
            </a:r>
            <a:r>
              <a:rPr lang="en-US" altLang="zh-CN" sz="1400" dirty="0" smtClean="0">
                <a:ea typeface="黑体" pitchFamily="49" charset="-122"/>
              </a:rPr>
              <a:t> Ma, Yang Cao, </a:t>
            </a:r>
            <a:r>
              <a:rPr lang="en-US" altLang="zh-CN" sz="1400" dirty="0" err="1" smtClean="0">
                <a:ea typeface="黑体" pitchFamily="49" charset="-122"/>
              </a:rPr>
              <a:t>Wenfei</a:t>
            </a:r>
            <a:r>
              <a:rPr lang="en-US" altLang="zh-CN" sz="1400" dirty="0" smtClean="0">
                <a:ea typeface="黑体" pitchFamily="49" charset="-122"/>
              </a:rPr>
              <a:t> Fan,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and </a:t>
            </a:r>
            <a:r>
              <a:rPr lang="en-US" altLang="zh-CN" sz="1400" dirty="0" err="1" smtClean="0">
                <a:ea typeface="黑体" pitchFamily="49" charset="-122"/>
              </a:rPr>
              <a:t>Tianyu</a:t>
            </a:r>
            <a:r>
              <a:rPr lang="en-US" altLang="zh-CN" sz="1400" dirty="0" smtClean="0">
                <a:ea typeface="黑体" pitchFamily="49" charset="-122"/>
              </a:rPr>
              <a:t> </a:t>
            </a:r>
            <a:r>
              <a:rPr lang="en-US" altLang="zh-CN" sz="1400" dirty="0" err="1" smtClean="0">
                <a:ea typeface="黑体" pitchFamily="49" charset="-122"/>
              </a:rPr>
              <a:t>Wo</a:t>
            </a:r>
            <a:r>
              <a:rPr lang="en-US" altLang="zh-CN" sz="1400" dirty="0" smtClean="0">
                <a:ea typeface="黑体" pitchFamily="49" charset="-122"/>
              </a:rPr>
              <a:t>, Capturing Topology in Graph Pattern Matching</a:t>
            </a:r>
            <a:r>
              <a:rPr lang="en-US" altLang="zh-CN" sz="1400" b="1" dirty="0" smtClean="0">
                <a:ea typeface="黑体" pitchFamily="49" charset="-122"/>
              </a:rPr>
              <a:t>. </a:t>
            </a:r>
            <a:r>
              <a:rPr lang="en-US" altLang="zh-CN" sz="1400" b="1" dirty="0" smtClean="0">
                <a:solidFill>
                  <a:srgbClr val="C00000"/>
                </a:solidFill>
                <a:ea typeface="黑体" pitchFamily="49" charset="-122"/>
              </a:rPr>
              <a:t>VLDB 2012.</a:t>
            </a:r>
            <a:endParaRPr lang="en-US" altLang="zh-CN" sz="1400" b="1" dirty="0" err="1" smtClean="0">
              <a:solidFill>
                <a:srgbClr val="C00000"/>
              </a:solidFill>
              <a:ea typeface="黑体" pitchFamily="49" charset="-122"/>
            </a:endParaRPr>
          </a:p>
        </p:txBody>
      </p:sp>
      <p:sp>
        <p:nvSpPr>
          <p:cNvPr id="13" name="内容占位符 2"/>
          <p:cNvSpPr>
            <a:spLocks noChangeArrowheads="1"/>
          </p:cNvSpPr>
          <p:nvPr/>
        </p:nvSpPr>
        <p:spPr bwMode="auto">
          <a:xfrm>
            <a:off x="720080" y="1136639"/>
            <a:ext cx="2807915"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err="1" smtClean="0">
                <a:latin typeface="Arial Unicode MS" pitchFamily="34" charset="-122"/>
                <a:ea typeface="Arial Unicode MS" pitchFamily="34" charset="-122"/>
                <a:cs typeface="Arial Unicode MS" pitchFamily="34" charset="-122"/>
              </a:rPr>
              <a:t>Subgraph</a:t>
            </a:r>
            <a:r>
              <a:rPr lang="en-US" altLang="zh-CN" sz="1800" dirty="0" smtClean="0">
                <a:latin typeface="Arial Unicode MS" pitchFamily="34" charset="-122"/>
                <a:ea typeface="Arial Unicode MS" pitchFamily="34" charset="-122"/>
                <a:cs typeface="Arial Unicode MS" pitchFamily="34" charset="-122"/>
              </a:rPr>
              <a:t> Isomorphism</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smtClean="0">
                <a:solidFill>
                  <a:srgbClr val="0000FF"/>
                </a:solidFill>
                <a:latin typeface="Arial Unicode MS" pitchFamily="34" charset="-122"/>
                <a:ea typeface="Arial Unicode MS" pitchFamily="34" charset="-122"/>
                <a:cs typeface="Arial Unicode MS" pitchFamily="34" charset="-122"/>
              </a:rPr>
              <a:t>(</a:t>
            </a:r>
            <a:r>
              <a:rPr lang="en-US" altLang="zh-CN" sz="18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14" name="TextBox 3"/>
          <p:cNvSpPr txBox="1">
            <a:spLocks noChangeArrowheads="1"/>
          </p:cNvSpPr>
          <p:nvPr/>
        </p:nvSpPr>
        <p:spPr bwMode="auto">
          <a:xfrm>
            <a:off x="3601020" y="993689"/>
            <a:ext cx="2009775" cy="830997"/>
          </a:xfrm>
          <a:prstGeom prst="rect">
            <a:avLst/>
          </a:prstGeom>
          <a:noFill/>
          <a:ln w="9525">
            <a:noFill/>
            <a:miter lim="800000"/>
            <a:headEnd/>
            <a:tailEnd/>
          </a:ln>
        </p:spPr>
        <p:txBody>
          <a:bodyPr>
            <a:spAutoFit/>
          </a:bodyPr>
          <a:lstStyle/>
          <a:p>
            <a:pPr algn="ctr"/>
            <a:r>
              <a:rPr lang="zh-CN" altLang="en-US" sz="24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16" name="Straight Arrow Connector 5"/>
          <p:cNvCxnSpPr/>
          <p:nvPr/>
        </p:nvCxnSpPr>
        <p:spPr bwMode="auto">
          <a:xfrm>
            <a:off x="3743895" y="1425737"/>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内容占位符 2"/>
          <p:cNvSpPr>
            <a:spLocks noChangeArrowheads="1"/>
          </p:cNvSpPr>
          <p:nvPr/>
        </p:nvSpPr>
        <p:spPr bwMode="auto">
          <a:xfrm>
            <a:off x="5688583" y="1136639"/>
            <a:ext cx="2520329" cy="792163"/>
          </a:xfrm>
          <a:prstGeom prst="rect">
            <a:avLst/>
          </a:prstGeom>
          <a:noFill/>
          <a:ln w="25400">
            <a:solidFill>
              <a:schemeClr val="tx1"/>
            </a:solidFill>
            <a:miter lim="800000"/>
            <a:headEnd/>
            <a:tailEnd/>
          </a:ln>
        </p:spPr>
        <p:txBody>
          <a:bodyPr lIns="97182" tIns="48591" rIns="97182" bIns="48591"/>
          <a:lstStyle/>
          <a:p>
            <a:pPr algn="ctr" defTabSz="971550">
              <a:spcBef>
                <a:spcPts val="600"/>
              </a:spcBef>
              <a:buClr>
                <a:schemeClr val="accent1"/>
              </a:buClr>
              <a:buSzPct val="80000"/>
            </a:pPr>
            <a:r>
              <a:rPr lang="en-US" altLang="zh-CN" sz="1800" dirty="0" smtClean="0">
                <a:latin typeface="Arial Unicode MS" pitchFamily="34" charset="-122"/>
                <a:ea typeface="Arial Unicode MS" pitchFamily="34" charset="-122"/>
                <a:cs typeface="Arial Unicode MS" pitchFamily="34" charset="-122"/>
              </a:rPr>
              <a:t>Strong Simulation</a:t>
            </a:r>
            <a:endParaRPr lang="en-US" altLang="zh-CN" sz="1800" dirty="0">
              <a:latin typeface="Arial Unicode MS" pitchFamily="34" charset="-122"/>
              <a:ea typeface="Arial Unicode MS" pitchFamily="34" charset="-122"/>
              <a:cs typeface="Arial Unicode MS" pitchFamily="34" charset="-122"/>
            </a:endParaRPr>
          </a:p>
          <a:p>
            <a:pPr algn="ctr" defTabSz="971550">
              <a:spcBef>
                <a:spcPts val="600"/>
              </a:spcBef>
              <a:buClr>
                <a:schemeClr val="accent1"/>
              </a:buClr>
              <a:buSzPct val="80000"/>
            </a:pPr>
            <a:r>
              <a:rPr lang="en-US" altLang="zh-CN" sz="1800" dirty="0">
                <a:solidFill>
                  <a:srgbClr val="0000FF"/>
                </a:solidFill>
                <a:latin typeface="Arial Unicode MS" pitchFamily="34" charset="-122"/>
                <a:ea typeface="Arial Unicode MS" pitchFamily="34" charset="-122"/>
                <a:cs typeface="Arial Unicode MS" pitchFamily="34" charset="-122"/>
              </a:rPr>
              <a:t>(</a:t>
            </a:r>
            <a:r>
              <a:rPr lang="en-US" altLang="zh-CN" sz="1800" dirty="0">
                <a:solidFill>
                  <a:srgbClr val="FF0000"/>
                </a:solidFill>
                <a:latin typeface="Arial Unicode MS" pitchFamily="34" charset="-122"/>
                <a:ea typeface="Arial Unicode MS" pitchFamily="34" charset="-122"/>
                <a:cs typeface="Arial Unicode MS" pitchFamily="34" charset="-122"/>
              </a:rPr>
              <a:t>O(n</a:t>
            </a:r>
            <a:r>
              <a:rPr lang="en-US" altLang="zh-CN" sz="1800" baseline="30000" dirty="0">
                <a:solidFill>
                  <a:srgbClr val="FF0000"/>
                </a:solidFill>
                <a:latin typeface="Arial Unicode MS" pitchFamily="34" charset="-122"/>
                <a:ea typeface="Arial Unicode MS" pitchFamily="34" charset="-122"/>
                <a:cs typeface="Arial Unicode MS" pitchFamily="34" charset="-122"/>
              </a:rPr>
              <a:t>3</a:t>
            </a:r>
            <a:r>
              <a:rPr lang="en-US" altLang="zh-CN" sz="1800" dirty="0" smtClean="0">
                <a:solidFill>
                  <a:srgbClr val="FF0000"/>
                </a:solidFill>
                <a:latin typeface="Arial Unicode MS" pitchFamily="34" charset="-122"/>
                <a:ea typeface="Arial Unicode MS" pitchFamily="34" charset="-122"/>
                <a:cs typeface="Arial Unicode MS" pitchFamily="34" charset="-122"/>
              </a:rPr>
              <a:t>)</a:t>
            </a:r>
            <a:r>
              <a:rPr lang="en-US" altLang="zh-CN" sz="1800" dirty="0" smtClean="0">
                <a:solidFill>
                  <a:srgbClr val="0000FF"/>
                </a:solidFill>
                <a:latin typeface="Arial Unicode MS" pitchFamily="34" charset="-122"/>
                <a:ea typeface="Arial Unicode MS" pitchFamily="34" charset="-122"/>
                <a:cs typeface="Arial Unicode MS" pitchFamily="34" charset="-122"/>
              </a:rPr>
              <a:t>)</a:t>
            </a:r>
            <a:endParaRPr lang="en-US" altLang="zh-CN" sz="1800" dirty="0">
              <a:solidFill>
                <a:srgbClr val="0000FF"/>
              </a:solidFill>
              <a:latin typeface="Arial Unicode MS" pitchFamily="34" charset="-122"/>
              <a:ea typeface="Arial Unicode MS" pitchFamily="34" charset="-122"/>
              <a:cs typeface="Arial Unicode MS" pitchFamily="34" charset="-122"/>
            </a:endParaRPr>
          </a:p>
        </p:txBody>
      </p:sp>
      <p:sp>
        <p:nvSpPr>
          <p:cNvPr id="21" name="内容占位符 2"/>
          <p:cNvSpPr>
            <a:spLocks noGrp="1"/>
          </p:cNvSpPr>
          <p:nvPr>
            <p:ph idx="1"/>
          </p:nvPr>
        </p:nvSpPr>
        <p:spPr>
          <a:xfrm>
            <a:off x="322388" y="2486056"/>
            <a:ext cx="8678768" cy="1657324"/>
          </a:xfrm>
        </p:spPr>
        <p:txBody>
          <a:bodyPr/>
          <a:lstStyle/>
          <a:p>
            <a:r>
              <a:rPr lang="en-US" altLang="zh-CN" sz="2000" dirty="0" err="1" smtClean="0">
                <a:solidFill>
                  <a:srgbClr val="C00000"/>
                </a:solidFill>
                <a:ea typeface="Arial Unicode MS" pitchFamily="34" charset="-122"/>
                <a:cs typeface="Arial Unicode MS" pitchFamily="34" charset="-122"/>
              </a:rPr>
              <a:t>Subgraph</a:t>
            </a:r>
            <a:r>
              <a:rPr lang="en-US" altLang="zh-CN" sz="2000" dirty="0" smtClean="0">
                <a:solidFill>
                  <a:srgbClr val="C00000"/>
                </a:solidFill>
                <a:ea typeface="Arial Unicode MS" pitchFamily="34" charset="-122"/>
                <a:cs typeface="Arial Unicode MS" pitchFamily="34" charset="-122"/>
              </a:rPr>
              <a:t> Isomorphism: </a:t>
            </a:r>
            <a:r>
              <a:rPr lang="en-US" altLang="zh-CN" sz="2000" dirty="0" smtClean="0">
                <a:ea typeface="Arial Unicode MS" pitchFamily="34" charset="-122"/>
                <a:cs typeface="Arial Unicode MS" pitchFamily="34" charset="-122"/>
              </a:rPr>
              <a:t>Pattern graph </a:t>
            </a:r>
            <a:r>
              <a:rPr lang="en-US" altLang="zh-CN" sz="2000" dirty="0" smtClean="0">
                <a:solidFill>
                  <a:srgbClr val="2525FF"/>
                </a:solidFill>
                <a:ea typeface="Arial Unicode MS" pitchFamily="34" charset="-122"/>
                <a:cs typeface="Arial Unicode MS" pitchFamily="34" charset="-122"/>
              </a:rPr>
              <a:t>Q</a:t>
            </a:r>
            <a:r>
              <a:rPr lang="en-US" altLang="zh-CN" sz="2000" dirty="0" smtClean="0">
                <a:ea typeface="Arial Unicode MS" pitchFamily="34" charset="-122"/>
                <a:cs typeface="Arial Unicode MS" pitchFamily="34" charset="-122"/>
              </a:rPr>
              <a:t>, </a:t>
            </a:r>
            <a:r>
              <a:rPr lang="en-US" altLang="zh-CN" sz="2000" dirty="0" err="1" smtClean="0">
                <a:ea typeface="Arial Unicode MS" pitchFamily="34" charset="-122"/>
                <a:cs typeface="Arial Unicode MS" pitchFamily="34" charset="-122"/>
              </a:rPr>
              <a:t>subgraph</a:t>
            </a:r>
            <a:r>
              <a:rPr lang="en-US" altLang="zh-CN" sz="2000" dirty="0" smtClean="0">
                <a:ea typeface="Arial Unicode MS" pitchFamily="34" charset="-122"/>
                <a:cs typeface="Arial Unicode MS" pitchFamily="34" charset="-122"/>
              </a:rPr>
              <a:t> </a:t>
            </a:r>
            <a:r>
              <a:rPr lang="en-US" altLang="zh-CN" sz="2000" dirty="0" smtClean="0">
                <a:solidFill>
                  <a:srgbClr val="2525FF"/>
                </a:solidFill>
                <a:ea typeface="Arial Unicode MS" pitchFamily="34" charset="-122"/>
                <a:cs typeface="Arial Unicode MS" pitchFamily="34" charset="-122"/>
              </a:rPr>
              <a:t>G</a:t>
            </a:r>
            <a:r>
              <a:rPr lang="en-US" altLang="zh-CN" sz="2000" baseline="-25000" dirty="0" smtClean="0">
                <a:solidFill>
                  <a:srgbClr val="2525FF"/>
                </a:solidFill>
                <a:ea typeface="Arial Unicode MS" pitchFamily="34" charset="-122"/>
                <a:cs typeface="Arial Unicode MS" pitchFamily="34" charset="-122"/>
              </a:rPr>
              <a:t>s</a:t>
            </a:r>
            <a:r>
              <a:rPr lang="en-US" altLang="zh-CN" sz="2000" baseline="-25000" dirty="0" smtClean="0">
                <a:ea typeface="Arial Unicode MS" pitchFamily="34" charset="-122"/>
                <a:cs typeface="Arial Unicode MS" pitchFamily="34" charset="-122"/>
              </a:rPr>
              <a:t> </a:t>
            </a:r>
            <a:r>
              <a:rPr lang="en-US" altLang="zh-CN" sz="2000" dirty="0" smtClean="0">
                <a:ea typeface="Arial Unicode MS" pitchFamily="34" charset="-122"/>
                <a:cs typeface="Arial Unicode MS" pitchFamily="34" charset="-122"/>
              </a:rPr>
              <a:t>of data graph </a:t>
            </a:r>
            <a:r>
              <a:rPr lang="en-US" altLang="zh-CN" sz="2000" dirty="0" smtClean="0">
                <a:solidFill>
                  <a:srgbClr val="2525FF"/>
                </a:solidFill>
                <a:ea typeface="Arial Unicode MS" pitchFamily="34" charset="-122"/>
                <a:cs typeface="Arial Unicode MS" pitchFamily="34" charset="-122"/>
              </a:rPr>
              <a:t>G</a:t>
            </a:r>
          </a:p>
          <a:p>
            <a:pPr lvl="1"/>
            <a:r>
              <a:rPr lang="en-US" altLang="zh-CN" sz="1800" dirty="0" smtClean="0">
                <a:solidFill>
                  <a:srgbClr val="2525FF"/>
                </a:solidFill>
                <a:ea typeface="Arial Unicode MS" pitchFamily="34" charset="-122"/>
                <a:cs typeface="Arial Unicode MS" pitchFamily="34" charset="-122"/>
              </a:rPr>
              <a:t>Q </a:t>
            </a:r>
            <a:r>
              <a:rPr lang="en-US" altLang="zh-CN" sz="1800" dirty="0" smtClean="0">
                <a:ea typeface="Arial Unicode MS" pitchFamily="34" charset="-122"/>
                <a:cs typeface="Arial Unicode MS" pitchFamily="34" charset="-122"/>
              </a:rPr>
              <a:t>matches </a:t>
            </a:r>
            <a:r>
              <a:rPr lang="en-US" altLang="zh-CN" sz="1800" dirty="0" smtClean="0">
                <a:solidFill>
                  <a:srgbClr val="2525FF"/>
                </a:solidFill>
                <a:ea typeface="Arial Unicode MS" pitchFamily="34" charset="-122"/>
                <a:cs typeface="Arial Unicode MS" pitchFamily="34" charset="-122"/>
              </a:rPr>
              <a:t>G</a:t>
            </a:r>
            <a:r>
              <a:rPr lang="en-US" altLang="zh-CN" sz="1800" baseline="-25000" dirty="0" smtClean="0">
                <a:solidFill>
                  <a:srgbClr val="2525FF"/>
                </a:solidFill>
                <a:ea typeface="Arial Unicode MS" pitchFamily="34" charset="-122"/>
                <a:cs typeface="Arial Unicode MS" pitchFamily="34" charset="-122"/>
              </a:rPr>
              <a:t>s</a:t>
            </a:r>
            <a:r>
              <a:rPr lang="en-US" altLang="zh-CN" sz="1800" dirty="0" smtClean="0">
                <a:ea typeface="Arial Unicode MS" pitchFamily="34" charset="-122"/>
                <a:cs typeface="Arial Unicode MS" pitchFamily="34" charset="-122"/>
              </a:rPr>
              <a:t> if there exists a </a:t>
            </a:r>
            <a:r>
              <a:rPr lang="en-US" altLang="zh-CN" sz="1800" dirty="0" err="1" smtClean="0">
                <a:solidFill>
                  <a:srgbClr val="FF0000"/>
                </a:solidFill>
                <a:ea typeface="Arial Unicode MS" pitchFamily="34" charset="-122"/>
                <a:cs typeface="Arial Unicode MS" pitchFamily="34" charset="-122"/>
              </a:rPr>
              <a:t>bijective</a:t>
            </a:r>
            <a:r>
              <a:rPr lang="en-US" altLang="zh-CN" sz="1800" dirty="0" smtClean="0">
                <a:ea typeface="Arial Unicode MS" pitchFamily="34" charset="-122"/>
                <a:cs typeface="Arial Unicode MS" pitchFamily="34" charset="-122"/>
              </a:rPr>
              <a:t> </a:t>
            </a:r>
            <a:r>
              <a:rPr lang="en-US" altLang="zh-CN" sz="1800" dirty="0" smtClean="0">
                <a:solidFill>
                  <a:srgbClr val="FF0000"/>
                </a:solidFill>
                <a:ea typeface="Arial Unicode MS" pitchFamily="34" charset="-122"/>
                <a:cs typeface="Arial Unicode MS" pitchFamily="34" charset="-122"/>
              </a:rPr>
              <a:t>function</a:t>
            </a:r>
            <a:r>
              <a:rPr lang="en-US" altLang="zh-CN" sz="1800" dirty="0" smtClean="0">
                <a:ea typeface="Arial Unicode MS" pitchFamily="34" charset="-122"/>
                <a:cs typeface="Arial Unicode MS" pitchFamily="34" charset="-122"/>
              </a:rPr>
              <a:t> f: V</a:t>
            </a:r>
            <a:r>
              <a:rPr lang="en-US" altLang="zh-CN" sz="1800" baseline="-25000" dirty="0" smtClean="0">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V</a:t>
            </a:r>
            <a:r>
              <a:rPr lang="en-US" altLang="zh-CN" sz="1800" baseline="-25000" dirty="0" smtClean="0">
                <a:ea typeface="Arial Unicode MS" pitchFamily="34" charset="-122"/>
                <a:cs typeface="Arial Unicode MS" pitchFamily="34" charset="-122"/>
              </a:rPr>
              <a:t>Gs</a:t>
            </a:r>
            <a:r>
              <a:rPr lang="en-US" altLang="zh-CN" sz="1800" dirty="0" smtClean="0">
                <a:ea typeface="Arial Unicode MS" pitchFamily="34" charset="-122"/>
                <a:cs typeface="Arial Unicode MS" pitchFamily="34" charset="-122"/>
              </a:rPr>
              <a:t> such that </a:t>
            </a:r>
          </a:p>
          <a:p>
            <a:pPr lvl="2"/>
            <a:r>
              <a:rPr lang="en-US" altLang="zh-CN" dirty="0" smtClean="0">
                <a:ea typeface="Arial Unicode MS" pitchFamily="34" charset="-122"/>
                <a:cs typeface="Arial Unicode MS" pitchFamily="34" charset="-122"/>
              </a:rPr>
              <a:t>for </a:t>
            </a:r>
            <a:r>
              <a:rPr lang="en-US" altLang="zh-CN" dirty="0" smtClean="0">
                <a:solidFill>
                  <a:srgbClr val="FF0000"/>
                </a:solidFill>
                <a:ea typeface="Arial Unicode MS" pitchFamily="34" charset="-122"/>
                <a:cs typeface="Arial Unicode MS" pitchFamily="34" charset="-122"/>
              </a:rPr>
              <a:t>each</a:t>
            </a:r>
            <a:r>
              <a:rPr lang="en-US" altLang="zh-CN" dirty="0" smtClean="0">
                <a:ea typeface="Arial Unicode MS" pitchFamily="34" charset="-122"/>
                <a:cs typeface="Arial Unicode MS" pitchFamily="34" charset="-122"/>
              </a:rPr>
              <a:t> node u in Q, u and f(u) have the </a:t>
            </a:r>
            <a:r>
              <a:rPr lang="en-US" altLang="zh-CN" dirty="0" smtClean="0">
                <a:solidFill>
                  <a:srgbClr val="FF0000"/>
                </a:solidFill>
                <a:ea typeface="Arial Unicode MS" pitchFamily="34" charset="-122"/>
                <a:cs typeface="Arial Unicode MS" pitchFamily="34" charset="-122"/>
              </a:rPr>
              <a:t>same</a:t>
            </a:r>
            <a:r>
              <a:rPr lang="en-US" altLang="zh-CN" dirty="0" smtClean="0">
                <a:ea typeface="Arial Unicode MS" pitchFamily="34" charset="-122"/>
                <a:cs typeface="Arial Unicode MS" pitchFamily="34" charset="-122"/>
              </a:rPr>
              <a:t> label</a:t>
            </a:r>
          </a:p>
          <a:p>
            <a:pPr lvl="2"/>
            <a:r>
              <a:rPr lang="en-US" altLang="zh-CN" dirty="0" smtClean="0">
                <a:ea typeface="Arial Unicode MS" pitchFamily="34" charset="-122"/>
                <a:cs typeface="Arial Unicode MS" pitchFamily="34" charset="-122"/>
              </a:rPr>
              <a:t>An edge (u, u‘) in Q </a:t>
            </a:r>
            <a:r>
              <a:rPr lang="en-US" altLang="zh-CN" dirty="0" smtClean="0">
                <a:solidFill>
                  <a:srgbClr val="FF0000"/>
                </a:solidFill>
                <a:ea typeface="Arial Unicode MS" pitchFamily="34" charset="-122"/>
                <a:cs typeface="Arial Unicode MS" pitchFamily="34" charset="-122"/>
              </a:rPr>
              <a:t>if and only if</a:t>
            </a:r>
            <a:r>
              <a:rPr lang="en-US" altLang="zh-CN" dirty="0" smtClean="0">
                <a:ea typeface="Arial Unicode MS" pitchFamily="34" charset="-122"/>
                <a:cs typeface="Arial Unicode MS" pitchFamily="34" charset="-122"/>
              </a:rPr>
              <a:t> (f(u), f(u')) is an edge in G</a:t>
            </a:r>
            <a:r>
              <a:rPr lang="en-US" altLang="zh-CN" baseline="-25000" dirty="0" smtClean="0">
                <a:ea typeface="Arial Unicode MS" pitchFamily="34" charset="-122"/>
                <a:cs typeface="Arial Unicode MS" pitchFamily="34" charset="-122"/>
              </a:rPr>
              <a:t>s</a:t>
            </a:r>
          </a:p>
          <a:p>
            <a:pPr lvl="1"/>
            <a:r>
              <a:rPr lang="en-US" altLang="zh-CN" sz="1800" dirty="0" smtClean="0">
                <a:solidFill>
                  <a:srgbClr val="0066CC"/>
                </a:solidFill>
                <a:ea typeface="Arial Unicode MS" pitchFamily="34" charset="-122"/>
                <a:cs typeface="Arial Unicode MS" pitchFamily="34" charset="-122"/>
              </a:rPr>
              <a:t>Q</a:t>
            </a:r>
            <a:r>
              <a:rPr lang="en-US" altLang="zh-CN" sz="1800" dirty="0" smtClean="0">
                <a:ea typeface="Arial Unicode MS" pitchFamily="34" charset="-122"/>
                <a:cs typeface="Arial Unicode MS" pitchFamily="34" charset="-122"/>
              </a:rPr>
              <a:t> matches </a:t>
            </a:r>
            <a:r>
              <a:rPr lang="en-US" altLang="zh-CN" sz="1800" dirty="0" smtClean="0">
                <a:solidFill>
                  <a:srgbClr val="0066CC"/>
                </a:solidFill>
                <a:ea typeface="Arial Unicode MS" pitchFamily="34" charset="-122"/>
                <a:cs typeface="Arial Unicode MS" pitchFamily="34" charset="-122"/>
              </a:rPr>
              <a:t>G</a:t>
            </a:r>
            <a:r>
              <a:rPr lang="en-US" altLang="zh-CN" sz="1800" dirty="0" smtClean="0">
                <a:ea typeface="Arial Unicode MS" pitchFamily="34" charset="-122"/>
                <a:cs typeface="Arial Unicode MS" pitchFamily="34" charset="-122"/>
              </a:rPr>
              <a:t>, via </a:t>
            </a:r>
            <a:r>
              <a:rPr lang="en-US" altLang="zh-CN" sz="1800" dirty="0" err="1" smtClean="0">
                <a:ea typeface="Arial Unicode MS" pitchFamily="34" charset="-122"/>
                <a:cs typeface="Arial Unicode MS" pitchFamily="34" charset="-122"/>
              </a:rPr>
              <a:t>subgraph</a:t>
            </a:r>
            <a:r>
              <a:rPr lang="en-US" altLang="zh-CN" sz="1800" dirty="0" smtClean="0">
                <a:ea typeface="Arial Unicode MS" pitchFamily="34" charset="-122"/>
                <a:cs typeface="Arial Unicode MS" pitchFamily="34" charset="-122"/>
              </a:rPr>
              <a:t> </a:t>
            </a:r>
            <a:r>
              <a:rPr lang="en-US" altLang="zh-CN" sz="1800" dirty="0" err="1" smtClean="0">
                <a:ea typeface="Arial Unicode MS" pitchFamily="34" charset="-122"/>
                <a:cs typeface="Arial Unicode MS" pitchFamily="34" charset="-122"/>
              </a:rPr>
              <a:t>isomorphsim</a:t>
            </a:r>
            <a:r>
              <a:rPr lang="en-US" altLang="zh-CN" sz="1800" dirty="0" smtClean="0">
                <a:ea typeface="Arial Unicode MS" pitchFamily="34" charset="-122"/>
                <a:cs typeface="Arial Unicode MS" pitchFamily="34" charset="-122"/>
              </a:rPr>
              <a:t>, if there is such a </a:t>
            </a:r>
            <a:r>
              <a:rPr lang="en-US" altLang="zh-CN" sz="1800" dirty="0" err="1" smtClean="0">
                <a:ea typeface="Arial Unicode MS" pitchFamily="34" charset="-122"/>
                <a:cs typeface="Arial Unicode MS" pitchFamily="34" charset="-122"/>
              </a:rPr>
              <a:t>subraph</a:t>
            </a:r>
            <a:r>
              <a:rPr lang="en-US" altLang="zh-CN" sz="1800" dirty="0" smtClean="0">
                <a:ea typeface="Arial Unicode MS" pitchFamily="34" charset="-122"/>
                <a:cs typeface="Arial Unicode MS" pitchFamily="34" charset="-122"/>
              </a:rPr>
              <a:t> </a:t>
            </a:r>
            <a:r>
              <a:rPr lang="en-US" altLang="zh-CN" sz="1800" dirty="0" smtClean="0">
                <a:solidFill>
                  <a:srgbClr val="0066CC"/>
                </a:solidFill>
                <a:ea typeface="Arial Unicode MS" pitchFamily="34" charset="-122"/>
                <a:cs typeface="Arial Unicode MS" pitchFamily="34" charset="-122"/>
              </a:rPr>
              <a:t>Gs</a:t>
            </a:r>
          </a:p>
        </p:txBody>
      </p:sp>
    </p:spTree>
    <p:extLst>
      <p:ext uri="{BB962C8B-B14F-4D97-AF65-F5344CB8AC3E}">
        <p14:creationId xmlns="" xmlns:p14="http://schemas.microsoft.com/office/powerpoint/2010/main" val="34129288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(1) E.g., Strong Simulation</a:t>
            </a:r>
            <a:endParaRPr lang="en-US" altLang="zh-CN" sz="3600" b="1" dirty="0">
              <a:solidFill>
                <a:srgbClr val="C00000"/>
              </a:solidFill>
              <a:latin typeface="Arial Unicode MS" pitchFamily="34" charset="-122"/>
              <a:ea typeface="黑体" pitchFamily="49" charset="-122"/>
            </a:endParaRPr>
          </a:p>
        </p:txBody>
      </p:sp>
      <p:pic>
        <p:nvPicPr>
          <p:cNvPr id="10" name="Picture 2"/>
          <p:cNvPicPr>
            <a:picLocks noChangeAspect="1" noChangeArrowheads="1"/>
          </p:cNvPicPr>
          <p:nvPr/>
        </p:nvPicPr>
        <p:blipFill>
          <a:blip r:embed="rId2" cstate="print"/>
          <a:srcRect/>
          <a:stretch>
            <a:fillRect/>
          </a:stretch>
        </p:blipFill>
        <p:spPr bwMode="auto">
          <a:xfrm>
            <a:off x="579834" y="887908"/>
            <a:ext cx="7448550" cy="3405188"/>
          </a:xfrm>
          <a:prstGeom prst="rect">
            <a:avLst/>
          </a:prstGeom>
          <a:noFill/>
          <a:ln w="9525">
            <a:noFill/>
            <a:miter lim="800000"/>
            <a:headEnd/>
            <a:tailEnd/>
          </a:ln>
        </p:spPr>
      </p:pic>
      <p:pic>
        <p:nvPicPr>
          <p:cNvPr id="11" name="图片 6" descr="teamwork.jpg"/>
          <p:cNvPicPr>
            <a:picLocks noChangeAspect="1"/>
          </p:cNvPicPr>
          <p:nvPr/>
        </p:nvPicPr>
        <p:blipFill>
          <a:blip r:embed="rId3" cstate="print"/>
          <a:srcRect/>
          <a:stretch>
            <a:fillRect/>
          </a:stretch>
        </p:blipFill>
        <p:spPr bwMode="auto">
          <a:xfrm>
            <a:off x="251520" y="4401344"/>
            <a:ext cx="1524000" cy="1524000"/>
          </a:xfrm>
          <a:prstGeom prst="rect">
            <a:avLst/>
          </a:prstGeom>
          <a:noFill/>
          <a:ln w="9525">
            <a:noFill/>
            <a:miter lim="800000"/>
            <a:headEnd/>
            <a:tailEnd/>
          </a:ln>
        </p:spPr>
      </p:pic>
      <p:sp>
        <p:nvSpPr>
          <p:cNvPr id="12" name="TextBox 11"/>
          <p:cNvSpPr txBox="1"/>
          <p:nvPr/>
        </p:nvSpPr>
        <p:spPr>
          <a:xfrm>
            <a:off x="1923728" y="4407495"/>
            <a:ext cx="6824736"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t>Set up a team to develop a new software product </a:t>
            </a:r>
            <a:endParaRPr lang="en-US" sz="2400" dirty="0"/>
          </a:p>
        </p:txBody>
      </p:sp>
      <p:sp>
        <p:nvSpPr>
          <p:cNvPr id="13" name="TextBox 12"/>
          <p:cNvSpPr txBox="1"/>
          <p:nvPr/>
        </p:nvSpPr>
        <p:spPr>
          <a:xfrm>
            <a:off x="1907704" y="4941168"/>
            <a:ext cx="6824736" cy="830997"/>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defRPr/>
            </a:pPr>
            <a:r>
              <a:rPr lang="en-US" sz="2400" dirty="0" smtClean="0">
                <a:solidFill>
                  <a:srgbClr val="C00000"/>
                </a:solidFill>
              </a:rPr>
              <a:t>Strong simulation </a:t>
            </a:r>
            <a:r>
              <a:rPr lang="en-US" sz="2400" dirty="0" smtClean="0"/>
              <a:t>returns </a:t>
            </a:r>
            <a:r>
              <a:rPr lang="en-US" sz="2400" dirty="0" smtClean="0">
                <a:solidFill>
                  <a:srgbClr val="FF0000"/>
                </a:solidFill>
              </a:rPr>
              <a:t>F3, F4 and F5;</a:t>
            </a:r>
          </a:p>
          <a:p>
            <a:pPr>
              <a:defRPr/>
            </a:pPr>
            <a:r>
              <a:rPr lang="en-US" altLang="zh-CN" sz="2400" dirty="0" err="1" smtClean="0">
                <a:solidFill>
                  <a:srgbClr val="C00000"/>
                </a:solidFill>
              </a:rPr>
              <a:t>Subgraph</a:t>
            </a:r>
            <a:r>
              <a:rPr lang="en-US" altLang="zh-CN" sz="2400" dirty="0" smtClean="0">
                <a:solidFill>
                  <a:srgbClr val="C00000"/>
                </a:solidFill>
              </a:rPr>
              <a:t> isomorphism </a:t>
            </a:r>
            <a:r>
              <a:rPr lang="en-US" altLang="zh-CN" sz="2400" dirty="0" smtClean="0"/>
              <a:t>returns </a:t>
            </a:r>
            <a:r>
              <a:rPr lang="en-US" altLang="zh-CN" sz="2400" dirty="0" smtClean="0">
                <a:solidFill>
                  <a:srgbClr val="FF0000"/>
                </a:solidFill>
              </a:rPr>
              <a:t>empty!</a:t>
            </a:r>
            <a:endParaRPr lang="en-US" sz="2400" dirty="0">
              <a:solidFill>
                <a:srgbClr val="FF0000"/>
              </a:solidFill>
            </a:endParaRPr>
          </a:p>
        </p:txBody>
      </p:sp>
      <p:sp>
        <p:nvSpPr>
          <p:cNvPr id="14" name="Rectangle 14"/>
          <p:cNvSpPr txBox="1">
            <a:spLocks noChangeArrowheads="1"/>
          </p:cNvSpPr>
          <p:nvPr/>
        </p:nvSpPr>
        <p:spPr bwMode="auto">
          <a:xfrm>
            <a:off x="395536" y="6093296"/>
            <a:ext cx="8496944"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r>
              <a:rPr lang="en-US" altLang="zh-CN" sz="2000" b="1" i="1" dirty="0" err="1" smtClean="0">
                <a:solidFill>
                  <a:srgbClr val="FF0000"/>
                </a:solidFill>
              </a:rPr>
              <a:t>Subgraph</a:t>
            </a:r>
            <a:r>
              <a:rPr lang="en-US" altLang="zh-CN" sz="2000" b="1" i="1" dirty="0" smtClean="0">
                <a:solidFill>
                  <a:srgbClr val="FF0000"/>
                </a:solidFill>
              </a:rPr>
              <a:t> isomorphism is too strict for emerging applications!</a:t>
            </a:r>
            <a:endParaRPr lang="en-US" altLang="zh-CN" sz="2000" b="1" i="1" dirty="0">
              <a:solidFill>
                <a:srgbClr val="FF0000"/>
              </a:solidFill>
            </a:endParaRPr>
          </a:p>
        </p:txBody>
      </p:sp>
      <p:sp>
        <p:nvSpPr>
          <p:cNvPr id="9" name="灯片编号占位符 8"/>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Tree>
    <p:extLst>
      <p:ext uri="{BB962C8B-B14F-4D97-AF65-F5344CB8AC3E}">
        <p14:creationId xmlns="" xmlns:p14="http://schemas.microsoft.com/office/powerpoint/2010/main" val="7520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251520" y="76200"/>
            <a:ext cx="7829550" cy="760512"/>
          </a:xfrm>
        </p:spPr>
        <p:txBody>
          <a:bodyPr/>
          <a:lstStyle/>
          <a:p>
            <a:pPr>
              <a:defRPr/>
            </a:pPr>
            <a:r>
              <a:rPr lang="en-US" altLang="zh-CN" sz="3600" b="1" dirty="0" smtClean="0">
                <a:solidFill>
                  <a:srgbClr val="C00000"/>
                </a:solidFill>
                <a:ea typeface="黑体" pitchFamily="49" charset="-122"/>
              </a:rPr>
              <a:t>(1) E.g., Strong Simulation</a:t>
            </a:r>
            <a:endParaRPr lang="zh-CN" altLang="en-US" sz="2400" b="1" dirty="0">
              <a:solidFill>
                <a:srgbClr val="C00000"/>
              </a:solidFill>
              <a:ea typeface="黑体" pitchFamily="49" charset="-122"/>
            </a:endParaRPr>
          </a:p>
        </p:txBody>
      </p:sp>
      <p:pic>
        <p:nvPicPr>
          <p:cNvPr id="6" name="Picture 3" descr="C:\Users\SkyHeart\Desktop\TO.eps"/>
          <p:cNvPicPr>
            <a:picLocks noChangeAspect="1" noChangeArrowheads="1"/>
          </p:cNvPicPr>
          <p:nvPr/>
        </p:nvPicPr>
        <p:blipFill>
          <a:blip r:embed="rId2" cstate="print"/>
          <a:srcRect/>
          <a:stretch>
            <a:fillRect/>
          </a:stretch>
        </p:blipFill>
        <p:spPr bwMode="auto">
          <a:xfrm>
            <a:off x="71406" y="-38083"/>
            <a:ext cx="4811712" cy="5895975"/>
          </a:xfrm>
          <a:prstGeom prst="rect">
            <a:avLst/>
          </a:prstGeom>
          <a:noFill/>
          <a:ln w="9525">
            <a:noFill/>
            <a:miter lim="800000"/>
            <a:headEnd/>
            <a:tailEnd/>
          </a:ln>
        </p:spPr>
      </p:pic>
      <p:sp>
        <p:nvSpPr>
          <p:cNvPr id="7" name="矩形 6"/>
          <p:cNvSpPr>
            <a:spLocks noChangeArrowheads="1"/>
          </p:cNvSpPr>
          <p:nvPr/>
        </p:nvSpPr>
        <p:spPr bwMode="auto">
          <a:xfrm>
            <a:off x="142844" y="4841892"/>
            <a:ext cx="9001156" cy="646331"/>
          </a:xfrm>
          <a:prstGeom prst="rect">
            <a:avLst/>
          </a:prstGeom>
          <a:noFill/>
          <a:ln w="9525">
            <a:noFill/>
            <a:miter lim="800000"/>
            <a:headEnd/>
            <a:tailEnd/>
          </a:ln>
        </p:spPr>
        <p:txBody>
          <a:bodyPr wrap="square">
            <a:spAutoFit/>
          </a:bodyPr>
          <a:lstStyle/>
          <a:p>
            <a:r>
              <a:rPr lang="en-US" altLang="zh-CN" b="1" dirty="0">
                <a:solidFill>
                  <a:srgbClr val="FF0000"/>
                </a:solidFill>
                <a:latin typeface="Arial Black" pitchFamily="34" charset="0"/>
              </a:rPr>
              <a:t>“</a:t>
            </a:r>
            <a:r>
              <a:rPr lang="en-US" altLang="zh-CN" dirty="0">
                <a:solidFill>
                  <a:srgbClr val="FF0000"/>
                </a:solidFill>
                <a:latin typeface="Arial Black" pitchFamily="34" charset="0"/>
              </a:rPr>
              <a:t>Those who were trained to fly didn’t know the others. One group of people did not know the other group.”  (</a:t>
            </a:r>
            <a:r>
              <a:rPr lang="en-US" altLang="zh-CN" dirty="0">
                <a:solidFill>
                  <a:schemeClr val="accent2"/>
                </a:solidFill>
                <a:latin typeface="Arial Black" pitchFamily="34" charset="0"/>
              </a:rPr>
              <a:t>Osama Bin Laden, 2001</a:t>
            </a:r>
            <a:r>
              <a:rPr lang="en-US" altLang="zh-CN" dirty="0">
                <a:solidFill>
                  <a:srgbClr val="FF0000"/>
                </a:solidFill>
                <a:latin typeface="Arial Black" pitchFamily="34" charset="0"/>
              </a:rPr>
              <a:t>)</a:t>
            </a:r>
          </a:p>
        </p:txBody>
      </p:sp>
      <p:pic>
        <p:nvPicPr>
          <p:cNvPr id="8" name="图片 7" descr="osama-bin-laden.jpg"/>
          <p:cNvPicPr>
            <a:picLocks noChangeAspect="1"/>
          </p:cNvPicPr>
          <p:nvPr/>
        </p:nvPicPr>
        <p:blipFill>
          <a:blip r:embed="rId3" cstate="print"/>
          <a:srcRect/>
          <a:stretch>
            <a:fillRect/>
          </a:stretch>
        </p:blipFill>
        <p:spPr bwMode="auto">
          <a:xfrm>
            <a:off x="6143636" y="2285992"/>
            <a:ext cx="1440160" cy="1573467"/>
          </a:xfrm>
          <a:prstGeom prst="rect">
            <a:avLst/>
          </a:prstGeom>
          <a:noFill/>
          <a:ln w="9525">
            <a:noFill/>
            <a:miter lim="800000"/>
            <a:headEnd/>
            <a:tailEnd/>
          </a:ln>
        </p:spPr>
      </p:pic>
      <p:sp>
        <p:nvSpPr>
          <p:cNvPr id="9" name="云形标注 8"/>
          <p:cNvSpPr/>
          <p:nvPr/>
        </p:nvSpPr>
        <p:spPr>
          <a:xfrm rot="444174">
            <a:off x="5503748" y="1823453"/>
            <a:ext cx="2959199" cy="2456611"/>
          </a:xfrm>
          <a:prstGeom prst="cloudCallout">
            <a:avLst>
              <a:gd name="adj1" fmla="val -88355"/>
              <a:gd name="adj2" fmla="val 78134"/>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灯片编号占位符 10"/>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10" name="矩形 9"/>
          <p:cNvSpPr/>
          <p:nvPr/>
        </p:nvSpPr>
        <p:spPr>
          <a:xfrm>
            <a:off x="2714612" y="928670"/>
            <a:ext cx="3642857" cy="369332"/>
          </a:xfrm>
          <a:prstGeom prst="rect">
            <a:avLst/>
          </a:prstGeom>
        </p:spPr>
        <p:txBody>
          <a:bodyPr wrap="none">
            <a:spAutoFit/>
          </a:bodyPr>
          <a:lstStyle/>
          <a:p>
            <a:r>
              <a:rPr lang="en-US" altLang="zh-CN" b="1" dirty="0" smtClean="0">
                <a:solidFill>
                  <a:srgbClr val="C00000"/>
                </a:solidFill>
                <a:ea typeface="黑体" pitchFamily="49" charset="-122"/>
              </a:rPr>
              <a:t>Terrorist Collaboration Network</a:t>
            </a:r>
            <a:endParaRPr lang="zh-CN" altLang="en-US" dirty="0"/>
          </a:p>
        </p:txBody>
      </p:sp>
      <p:sp>
        <p:nvSpPr>
          <p:cNvPr id="12" name="矩形 11"/>
          <p:cNvSpPr/>
          <p:nvPr/>
        </p:nvSpPr>
        <p:spPr>
          <a:xfrm>
            <a:off x="214282" y="5643578"/>
            <a:ext cx="8715436" cy="1077218"/>
          </a:xfrm>
          <a:prstGeom prst="rect">
            <a:avLst/>
          </a:prstGeom>
          <a:solidFill>
            <a:schemeClr val="accent5"/>
          </a:solidFill>
        </p:spPr>
        <p:txBody>
          <a:bodyPr wrap="square">
            <a:spAutoFit/>
          </a:bodyPr>
          <a:lstStyle/>
          <a:p>
            <a:pPr algn="just"/>
            <a:r>
              <a:rPr lang="en-US" sz="1600" b="1" dirty="0" smtClean="0">
                <a:solidFill>
                  <a:srgbClr val="FF0000"/>
                </a:solidFill>
              </a:rPr>
              <a:t>Build upon</a:t>
            </a:r>
            <a:r>
              <a:rPr lang="en-US" sz="1600" dirty="0" smtClean="0">
                <a:solidFill>
                  <a:srgbClr val="FF0000"/>
                </a:solidFill>
              </a:rPr>
              <a:t> </a:t>
            </a:r>
            <a:r>
              <a:rPr lang="en-US" sz="1600" b="1" dirty="0" smtClean="0">
                <a:solidFill>
                  <a:srgbClr val="FF0000"/>
                </a:solidFill>
              </a:rPr>
              <a:t>(revised) </a:t>
            </a:r>
            <a:r>
              <a:rPr lang="en-US" altLang="zh-CN" sz="1600" b="1" dirty="0" smtClean="0">
                <a:solidFill>
                  <a:srgbClr val="FF0000"/>
                </a:solidFill>
              </a:rPr>
              <a:t>strong </a:t>
            </a:r>
            <a:r>
              <a:rPr lang="en-US" sz="1600" b="1" dirty="0" smtClean="0">
                <a:solidFill>
                  <a:srgbClr val="FF0000"/>
                </a:solidFill>
              </a:rPr>
              <a:t>simulation to aid the detection of homegrown violent extremists (HVEs)</a:t>
            </a:r>
            <a:r>
              <a:rPr lang="en-US" sz="1600" dirty="0" smtClean="0">
                <a:solidFill>
                  <a:srgbClr val="FF0000"/>
                </a:solidFill>
              </a:rPr>
              <a:t> </a:t>
            </a:r>
            <a:r>
              <a:rPr lang="en-US" sz="1600" dirty="0" smtClean="0"/>
              <a:t>who seek to commit acts of terrorism in the United States and abroad, </a:t>
            </a:r>
            <a:r>
              <a:rPr lang="en-US" sz="1600" b="1" dirty="0" smtClean="0">
                <a:solidFill>
                  <a:srgbClr val="000099"/>
                </a:solidFill>
              </a:rPr>
              <a:t>Colorado State University, </a:t>
            </a:r>
            <a:r>
              <a:rPr lang="en-US" altLang="zh-CN" sz="1600" b="1" dirty="0" smtClean="0">
                <a:solidFill>
                  <a:srgbClr val="000099"/>
                </a:solidFill>
              </a:rPr>
              <a:t>Benjamin W. K. Hung, </a:t>
            </a:r>
            <a:r>
              <a:rPr lang="en-US" altLang="zh-CN" sz="1600" b="1" dirty="0" err="1" smtClean="0">
                <a:solidFill>
                  <a:srgbClr val="000099"/>
                </a:solidFill>
              </a:rPr>
              <a:t>Anura</a:t>
            </a:r>
            <a:r>
              <a:rPr lang="en-US" altLang="zh-CN" sz="1600" b="1" dirty="0" smtClean="0">
                <a:solidFill>
                  <a:srgbClr val="000099"/>
                </a:solidFill>
              </a:rPr>
              <a:t> P. </a:t>
            </a:r>
            <a:r>
              <a:rPr lang="en-US" altLang="zh-CN" sz="1600" b="1" dirty="0" err="1" smtClean="0">
                <a:solidFill>
                  <a:srgbClr val="000099"/>
                </a:solidFill>
              </a:rPr>
              <a:t>Jayasumana</a:t>
            </a:r>
            <a:r>
              <a:rPr lang="en-US" altLang="zh-CN" sz="1600" dirty="0" smtClean="0"/>
              <a:t>: Investigative simulation: Towards utilizing graph pattern matching for investigative search. ASONAM 2016.</a:t>
            </a:r>
            <a:endParaRPr lang="zh-CN" alt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323528" y="76200"/>
            <a:ext cx="7829550" cy="760512"/>
          </a:xfrm>
        </p:spPr>
        <p:txBody>
          <a:bodyPr/>
          <a:lstStyle/>
          <a:p>
            <a:pPr>
              <a:defRPr/>
            </a:pPr>
            <a:r>
              <a:rPr lang="en-US" altLang="zh-CN" sz="3600" b="1" dirty="0" smtClean="0">
                <a:solidFill>
                  <a:srgbClr val="C00000"/>
                </a:solidFill>
                <a:ea typeface="黑体" pitchFamily="49" charset="-122"/>
              </a:rPr>
              <a:t>(1) E.g., Strong Simulation</a:t>
            </a:r>
            <a:endParaRPr lang="zh-CN" altLang="en-US" sz="3600" b="1" dirty="0">
              <a:solidFill>
                <a:srgbClr val="C00000"/>
              </a:solidFill>
              <a:latin typeface="Arial Unicode MS" pitchFamily="34" charset="-122"/>
              <a:ea typeface="黑体" pitchFamily="49" charset="-122"/>
            </a:endParaRPr>
          </a:p>
        </p:txBody>
      </p:sp>
      <p:pic>
        <p:nvPicPr>
          <p:cNvPr id="18" name="Picture 2"/>
          <p:cNvPicPr>
            <a:picLocks noChangeAspect="1" noChangeArrowheads="1"/>
          </p:cNvPicPr>
          <p:nvPr/>
        </p:nvPicPr>
        <p:blipFill>
          <a:blip r:embed="rId2" cstate="print"/>
          <a:srcRect/>
          <a:stretch>
            <a:fillRect/>
          </a:stretch>
        </p:blipFill>
        <p:spPr bwMode="auto">
          <a:xfrm>
            <a:off x="679648" y="2597224"/>
            <a:ext cx="7848600" cy="1447800"/>
          </a:xfrm>
          <a:prstGeom prst="rect">
            <a:avLst/>
          </a:prstGeom>
          <a:noFill/>
          <a:ln w="9525">
            <a:noFill/>
            <a:miter lim="800000"/>
            <a:headEnd/>
            <a:tailEnd/>
          </a:ln>
        </p:spPr>
      </p:pic>
      <p:pic>
        <p:nvPicPr>
          <p:cNvPr id="26" name="Picture 2"/>
          <p:cNvPicPr>
            <a:picLocks noChangeAspect="1" noChangeArrowheads="1"/>
          </p:cNvPicPr>
          <p:nvPr/>
        </p:nvPicPr>
        <p:blipFill>
          <a:blip r:embed="rId3" cstate="print"/>
          <a:srcRect/>
          <a:stretch>
            <a:fillRect/>
          </a:stretch>
        </p:blipFill>
        <p:spPr bwMode="auto">
          <a:xfrm>
            <a:off x="1765498" y="4093815"/>
            <a:ext cx="5543550" cy="1495425"/>
          </a:xfrm>
          <a:prstGeom prst="rect">
            <a:avLst/>
          </a:prstGeom>
          <a:noFill/>
          <a:ln w="9525">
            <a:noFill/>
            <a:miter lim="800000"/>
            <a:headEnd/>
            <a:tailEnd/>
          </a:ln>
        </p:spPr>
      </p:pic>
      <p:sp>
        <p:nvSpPr>
          <p:cNvPr id="14" name="Rectangle 14"/>
          <p:cNvSpPr txBox="1">
            <a:spLocks noChangeArrowheads="1"/>
          </p:cNvSpPr>
          <p:nvPr/>
        </p:nvSpPr>
        <p:spPr bwMode="auto">
          <a:xfrm>
            <a:off x="251520" y="6001891"/>
            <a:ext cx="8640960" cy="451445"/>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eaLnBrk="1" hangingPunct="1">
              <a:defRPr/>
            </a:pPr>
            <a:r>
              <a:rPr lang="en-US" altLang="zh-CN" sz="2400" dirty="0" smtClean="0">
                <a:solidFill>
                  <a:srgbClr val="FF0000"/>
                </a:solidFill>
                <a:latin typeface="Arial Unicode MS" pitchFamily="34" charset="-122"/>
                <a:ea typeface="Arial Unicode MS" pitchFamily="34" charset="-122"/>
                <a:cs typeface="Arial Unicode MS" pitchFamily="34" charset="-122"/>
              </a:rPr>
              <a:t>Preserve 70-80% </a:t>
            </a:r>
            <a:r>
              <a:rPr lang="en-US" altLang="zh-CN" sz="2400" dirty="0" err="1" smtClean="0">
                <a:solidFill>
                  <a:srgbClr val="FF0000"/>
                </a:solidFill>
                <a:latin typeface="Arial Unicode MS" pitchFamily="34" charset="-122"/>
                <a:ea typeface="Arial Unicode MS" pitchFamily="34" charset="-122"/>
                <a:cs typeface="Arial Unicode MS" pitchFamily="34" charset="-122"/>
              </a:rPr>
              <a:t>subgraph</a:t>
            </a:r>
            <a:r>
              <a:rPr lang="en-US" altLang="zh-CN" sz="2400" dirty="0" smtClean="0">
                <a:solidFill>
                  <a:srgbClr val="FF0000"/>
                </a:solidFill>
                <a:latin typeface="Arial Unicode MS" pitchFamily="34" charset="-122"/>
                <a:ea typeface="Arial Unicode MS" pitchFamily="34" charset="-122"/>
                <a:cs typeface="Arial Unicode MS" pitchFamily="34" charset="-122"/>
              </a:rPr>
              <a:t> isomorphism &amp; 100</a:t>
            </a:r>
            <a:r>
              <a:rPr lang="zh-CN" altLang="en-US" sz="2400" dirty="0" smtClean="0">
                <a:solidFill>
                  <a:srgbClr val="FF0000"/>
                </a:solidFill>
                <a:latin typeface="Arial Unicode MS" pitchFamily="34" charset="-122"/>
                <a:ea typeface="Arial Unicode MS" pitchFamily="34" charset="-122"/>
                <a:cs typeface="Arial Unicode MS" pitchFamily="34" charset="-122"/>
              </a:rPr>
              <a:t> </a:t>
            </a:r>
            <a:r>
              <a:rPr lang="en-US" altLang="zh-CN" sz="2400" dirty="0" smtClean="0">
                <a:solidFill>
                  <a:srgbClr val="FF0000"/>
                </a:solidFill>
                <a:latin typeface="Arial Unicode MS" pitchFamily="34" charset="-122"/>
                <a:ea typeface="Arial Unicode MS" pitchFamily="34" charset="-122"/>
                <a:cs typeface="Arial Unicode MS" pitchFamily="34" charset="-122"/>
              </a:rPr>
              <a:t>times faster!</a:t>
            </a:r>
            <a:endParaRPr lang="zh-CN" altLang="en-US" sz="2400" dirty="0" smtClean="0">
              <a:solidFill>
                <a:srgbClr val="FF0000"/>
              </a:solidFill>
              <a:latin typeface="Arial Unicode MS" pitchFamily="34" charset="-122"/>
              <a:ea typeface="Arial Unicode MS" pitchFamily="34" charset="-122"/>
              <a:cs typeface="Arial Unicode MS" pitchFamily="34" charset="-122"/>
            </a:endParaRPr>
          </a:p>
        </p:txBody>
      </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22</a:t>
            </a:fld>
            <a:endParaRPr lang="zh-CN" altLang="en-US" dirty="0"/>
          </a:p>
        </p:txBody>
      </p:sp>
      <p:sp>
        <p:nvSpPr>
          <p:cNvPr id="17" name="TextBox 7"/>
          <p:cNvSpPr txBox="1">
            <a:spLocks noChangeArrowheads="1"/>
          </p:cNvSpPr>
          <p:nvPr/>
        </p:nvSpPr>
        <p:spPr bwMode="auto">
          <a:xfrm>
            <a:off x="281186" y="1124744"/>
            <a:ext cx="2172069"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err="1">
                <a:solidFill>
                  <a:srgbClr val="4414BC"/>
                </a:solidFill>
                <a:latin typeface="Arial Unicode MS" pitchFamily="34" charset="-122"/>
                <a:ea typeface="Arial Unicode MS" pitchFamily="34" charset="-122"/>
                <a:cs typeface="Arial Unicode MS" pitchFamily="34" charset="-122"/>
              </a:rPr>
              <a:t>Subgraph</a:t>
            </a:r>
            <a:endParaRPr lang="en-US" altLang="zh-CN" sz="2000" dirty="0">
              <a:solidFill>
                <a:srgbClr val="4414BC"/>
              </a:solidFill>
              <a:latin typeface="Arial Unicode MS" pitchFamily="34" charset="-122"/>
              <a:ea typeface="Arial Unicode MS" pitchFamily="34" charset="-122"/>
              <a:cs typeface="Arial Unicode MS" pitchFamily="34" charset="-122"/>
            </a:endParaRP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Isomorphism</a:t>
            </a:r>
          </a:p>
          <a:p>
            <a:pPr marL="742950" indent="-285750" algn="ctr" eaLnBrk="0" hangingPunct="0">
              <a:spcBef>
                <a:spcPct val="20000"/>
              </a:spcBef>
            </a:pPr>
            <a:r>
              <a:rPr lang="en-US" altLang="zh-CN" sz="2000" dirty="0" smtClean="0">
                <a:solidFill>
                  <a:srgbClr val="4414BC"/>
                </a:solidFill>
                <a:latin typeface="Arial Unicode MS" pitchFamily="34" charset="-122"/>
                <a:ea typeface="Arial Unicode MS" pitchFamily="34" charset="-122"/>
                <a:cs typeface="Arial Unicode MS" pitchFamily="34" charset="-122"/>
              </a:rPr>
              <a:t>(</a:t>
            </a:r>
            <a:r>
              <a:rPr lang="en-US" altLang="zh-CN" sz="2000" dirty="0" smtClean="0">
                <a:solidFill>
                  <a:srgbClr val="FF0000"/>
                </a:solidFill>
                <a:latin typeface="Arial Unicode MS" pitchFamily="34" charset="-122"/>
                <a:ea typeface="Arial Unicode MS" pitchFamily="34" charset="-122"/>
                <a:cs typeface="Arial Unicode MS" pitchFamily="34" charset="-122"/>
              </a:rPr>
              <a:t>NP-Complete</a:t>
            </a:r>
            <a:r>
              <a:rPr lang="en-US" altLang="zh-CN" sz="2000" dirty="0" smtClean="0">
                <a:solidFill>
                  <a:srgbClr val="4414BC"/>
                </a:solidFill>
                <a:latin typeface="Arial Unicode MS" pitchFamily="34" charset="-122"/>
                <a:ea typeface="Arial Unicode MS" pitchFamily="34" charset="-122"/>
                <a:cs typeface="Arial Unicode MS" pitchFamily="34" charset="-122"/>
              </a:rPr>
              <a:t>)</a:t>
            </a:r>
            <a:endParaRPr lang="zh-CN" altLang="en-US" sz="2000" dirty="0" smtClean="0">
              <a:solidFill>
                <a:srgbClr val="4414BC"/>
              </a:solidFill>
              <a:latin typeface="Arial Unicode MS" pitchFamily="34" charset="-122"/>
              <a:ea typeface="Arial Unicode MS" pitchFamily="34" charset="-122"/>
              <a:cs typeface="Arial Unicode MS" pitchFamily="34" charset="-122"/>
            </a:endParaRPr>
          </a:p>
        </p:txBody>
      </p:sp>
      <p:sp>
        <p:nvSpPr>
          <p:cNvPr id="27" name="TextBox 8"/>
          <p:cNvSpPr txBox="1">
            <a:spLocks noChangeArrowheads="1"/>
          </p:cNvSpPr>
          <p:nvPr/>
        </p:nvSpPr>
        <p:spPr bwMode="auto">
          <a:xfrm>
            <a:off x="2675136"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Strong </a:t>
            </a:r>
          </a:p>
          <a:p>
            <a:pPr marL="742950" indent="-285750" algn="ctr" eaLnBrk="0" hangingPunct="0">
              <a:spcBef>
                <a:spcPct val="20000"/>
              </a:spcBef>
            </a:pPr>
            <a:r>
              <a:rPr lang="en-US" altLang="zh-CN" sz="2000">
                <a:solidFill>
                  <a:srgbClr val="FF0000"/>
                </a:solidFill>
                <a:latin typeface="Arial Unicode MS" pitchFamily="34" charset="-122"/>
                <a:ea typeface="Arial Unicode MS" pitchFamily="34" charset="-122"/>
                <a:cs typeface="Arial Unicode MS" pitchFamily="34" charset="-122"/>
              </a:rPr>
              <a:t>Simulation</a:t>
            </a:r>
          </a:p>
        </p:txBody>
      </p:sp>
      <p:sp>
        <p:nvSpPr>
          <p:cNvPr id="28" name="TextBox 9"/>
          <p:cNvSpPr txBox="1">
            <a:spLocks noChangeArrowheads="1"/>
          </p:cNvSpPr>
          <p:nvPr/>
        </p:nvSpPr>
        <p:spPr bwMode="auto">
          <a:xfrm>
            <a:off x="4943673" y="1124744"/>
            <a:ext cx="1660525" cy="769937"/>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Dual </a:t>
            </a:r>
          </a:p>
          <a:p>
            <a:pPr marL="742950" indent="-285750" algn="ctr" eaLnBrk="0" hangingPunct="0">
              <a:spcBef>
                <a:spcPct val="20000"/>
              </a:spcBef>
            </a:pPr>
            <a:r>
              <a:rPr lang="en-US" altLang="zh-CN" sz="2000">
                <a:solidFill>
                  <a:srgbClr val="C00000"/>
                </a:solidFill>
                <a:latin typeface="Arial Unicode MS" pitchFamily="34" charset="-122"/>
                <a:ea typeface="Arial Unicode MS" pitchFamily="34" charset="-122"/>
                <a:cs typeface="Arial Unicode MS" pitchFamily="34" charset="-122"/>
              </a:rPr>
              <a:t>Simulation</a:t>
            </a:r>
          </a:p>
        </p:txBody>
      </p:sp>
      <p:sp>
        <p:nvSpPr>
          <p:cNvPr id="29" name="TextBox 10"/>
          <p:cNvSpPr txBox="1">
            <a:spLocks noChangeArrowheads="1"/>
          </p:cNvSpPr>
          <p:nvPr/>
        </p:nvSpPr>
        <p:spPr bwMode="auto">
          <a:xfrm>
            <a:off x="6943923" y="1124744"/>
            <a:ext cx="1660711" cy="1138773"/>
          </a:xfrm>
          <a:prstGeom prst="rect">
            <a:avLst/>
          </a:prstGeom>
          <a:noFill/>
          <a:ln w="9525">
            <a:noFill/>
            <a:miter lim="800000"/>
            <a:headEnd/>
            <a:tailEnd/>
          </a:ln>
        </p:spPr>
        <p:txBody>
          <a:bodyPr wrap="none" lIns="0" rIns="0">
            <a:spAutoFit/>
          </a:bodyPr>
          <a:lstStyle/>
          <a:p>
            <a:pPr marL="742950" indent="-285750" algn="ctr" eaLnBrk="0" hangingPunct="0">
              <a:spcBef>
                <a:spcPct val="20000"/>
              </a:spcBef>
            </a:pPr>
            <a:r>
              <a:rPr lang="en-US" altLang="zh-CN" sz="2000" dirty="0">
                <a:solidFill>
                  <a:srgbClr val="00B050"/>
                </a:solidFill>
                <a:latin typeface="Arial Unicode MS" pitchFamily="34" charset="-122"/>
                <a:ea typeface="Arial Unicode MS" pitchFamily="34" charset="-122"/>
                <a:cs typeface="Arial Unicode MS" pitchFamily="34" charset="-122"/>
              </a:rPr>
              <a:t>Graph</a:t>
            </a:r>
          </a:p>
          <a:p>
            <a:pPr marL="742950" indent="-285750" algn="ctr" eaLnBrk="0" hangingPunct="0">
              <a:spcBef>
                <a:spcPct val="20000"/>
              </a:spcBef>
            </a:pPr>
            <a:r>
              <a:rPr lang="en-US" altLang="zh-CN" sz="2000" dirty="0" smtClean="0">
                <a:solidFill>
                  <a:srgbClr val="00B050"/>
                </a:solidFill>
                <a:latin typeface="Arial Unicode MS" pitchFamily="34" charset="-122"/>
                <a:ea typeface="Arial Unicode MS" pitchFamily="34" charset="-122"/>
                <a:cs typeface="Arial Unicode MS" pitchFamily="34" charset="-122"/>
              </a:rPr>
              <a:t>Simulation</a:t>
            </a:r>
          </a:p>
          <a:p>
            <a:pPr marL="742950" indent="-285750" algn="ctr" eaLnBrk="0" hangingPunct="0">
              <a:spcBef>
                <a:spcPct val="20000"/>
              </a:spcBef>
            </a:pPr>
            <a:r>
              <a:rPr lang="en-US" altLang="zh-CN" sz="2000" dirty="0" smtClean="0">
                <a:solidFill>
                  <a:srgbClr val="0000FF"/>
                </a:solidFill>
                <a:latin typeface="Rockwell" pitchFamily="18" charset="0"/>
                <a:ea typeface="黑体" pitchFamily="49" charset="-122"/>
              </a:rPr>
              <a:t>(</a:t>
            </a:r>
            <a:r>
              <a:rPr lang="en-US" altLang="zh-CN" sz="2000" dirty="0" smtClean="0">
                <a:solidFill>
                  <a:srgbClr val="FF0000"/>
                </a:solidFill>
                <a:latin typeface="Rockwell" pitchFamily="18" charset="0"/>
                <a:ea typeface="黑体" pitchFamily="49" charset="-122"/>
              </a:rPr>
              <a:t>O(n</a:t>
            </a:r>
            <a:r>
              <a:rPr lang="en-US" altLang="zh-CN" sz="2000" baseline="30000" dirty="0" smtClean="0">
                <a:solidFill>
                  <a:srgbClr val="FF0000"/>
                </a:solidFill>
                <a:latin typeface="Rockwell" pitchFamily="18" charset="0"/>
                <a:ea typeface="黑体" pitchFamily="49" charset="-122"/>
              </a:rPr>
              <a:t>3</a:t>
            </a:r>
            <a:r>
              <a:rPr lang="en-US" altLang="zh-CN" sz="2000" dirty="0" smtClean="0">
                <a:solidFill>
                  <a:srgbClr val="FF0000"/>
                </a:solidFill>
                <a:latin typeface="Rockwell" pitchFamily="18" charset="0"/>
                <a:ea typeface="黑体" pitchFamily="49" charset="-122"/>
              </a:rPr>
              <a:t>)</a:t>
            </a:r>
            <a:r>
              <a:rPr lang="en-US" altLang="zh-CN" sz="2000" dirty="0" smtClean="0">
                <a:solidFill>
                  <a:srgbClr val="0000FF"/>
                </a:solidFill>
                <a:latin typeface="Rockwell" pitchFamily="18" charset="0"/>
                <a:ea typeface="黑体" pitchFamily="49" charset="-122"/>
              </a:rPr>
              <a:t>)</a:t>
            </a:r>
          </a:p>
        </p:txBody>
      </p:sp>
      <p:sp>
        <p:nvSpPr>
          <p:cNvPr id="30" name="燕尾形 29"/>
          <p:cNvSpPr/>
          <p:nvPr/>
        </p:nvSpPr>
        <p:spPr>
          <a:xfrm>
            <a:off x="2317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1" name="燕尾形 30"/>
          <p:cNvSpPr/>
          <p:nvPr/>
        </p:nvSpPr>
        <p:spPr>
          <a:xfrm>
            <a:off x="4603948"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32" name="燕尾形 31"/>
          <p:cNvSpPr/>
          <p:nvPr/>
        </p:nvSpPr>
        <p:spPr>
          <a:xfrm>
            <a:off x="6818511" y="1267619"/>
            <a:ext cx="428625" cy="50006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1414"/>
            <a:ext cx="9001156" cy="796908"/>
          </a:xfrm>
        </p:spPr>
        <p:txBody>
          <a:bodyPr/>
          <a:lstStyle/>
          <a:p>
            <a:r>
              <a:rPr lang="en-US" altLang="zh-CN" sz="3600" b="1" dirty="0" smtClean="0">
                <a:solidFill>
                  <a:srgbClr val="C00000"/>
                </a:solidFill>
                <a:ea typeface="黑体" pitchFamily="49" charset="-122"/>
              </a:rPr>
              <a:t>(2) E.g., Temporal Dense </a:t>
            </a:r>
            <a:r>
              <a:rPr lang="en-US" altLang="zh-CN" sz="3600" b="1" dirty="0" err="1" smtClean="0">
                <a:solidFill>
                  <a:srgbClr val="C00000"/>
                </a:solidFill>
                <a:ea typeface="黑体" pitchFamily="49" charset="-122"/>
              </a:rPr>
              <a:t>Subgraphs</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10" name="图片 9" descr="beijingroad.png"/>
          <p:cNvPicPr>
            <a:picLocks noChangeAspect="1"/>
          </p:cNvPicPr>
          <p:nvPr/>
        </p:nvPicPr>
        <p:blipFill>
          <a:blip r:embed="rId2" cstate="print"/>
          <a:stretch>
            <a:fillRect/>
          </a:stretch>
        </p:blipFill>
        <p:spPr>
          <a:xfrm>
            <a:off x="179513" y="908720"/>
            <a:ext cx="8784976" cy="5472608"/>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Temporal Dense </a:t>
            </a:r>
            <a:r>
              <a:rPr lang="en-US" altLang="zh-CN" sz="3600" b="1" dirty="0" err="1" smtClean="0">
                <a:solidFill>
                  <a:srgbClr val="C00000"/>
                </a:solidFill>
                <a:ea typeface="黑体" pitchFamily="49" charset="-122"/>
              </a:rPr>
              <a:t>Subgraphs</a:t>
            </a:r>
            <a:endParaRPr lang="zh-CN" altLang="en-US" dirty="0"/>
          </a:p>
        </p:txBody>
      </p:sp>
      <p:sp>
        <p:nvSpPr>
          <p:cNvPr id="3" name="内容占位符 2"/>
          <p:cNvSpPr>
            <a:spLocks noGrp="1"/>
          </p:cNvSpPr>
          <p:nvPr>
            <p:ph idx="1"/>
          </p:nvPr>
        </p:nvSpPr>
        <p:spPr>
          <a:xfrm>
            <a:off x="285720" y="856092"/>
            <a:ext cx="8858280" cy="5237204"/>
          </a:xfrm>
        </p:spPr>
        <p:txBody>
          <a:bodyPr/>
          <a:lstStyle/>
          <a:p>
            <a:r>
              <a:rPr lang="en-US" altLang="zh-CN" sz="2000" dirty="0" smtClean="0"/>
              <a:t>Filter-and-Verification methods:</a:t>
            </a:r>
          </a:p>
          <a:p>
            <a:endParaRPr lang="en-US" altLang="zh-CN" sz="2400" dirty="0" smtClean="0"/>
          </a:p>
          <a:p>
            <a:endParaRPr lang="en-US" altLang="zh-CN" sz="2400" dirty="0" smtClean="0"/>
          </a:p>
          <a:p>
            <a:pPr>
              <a:spcBef>
                <a:spcPts val="1200"/>
              </a:spcBef>
            </a:pPr>
            <a:r>
              <a:rPr lang="en-US" altLang="zh-CN" sz="2000" dirty="0" smtClean="0">
                <a:latin typeface="+mj-lt"/>
              </a:rPr>
              <a:t>Data Driven Query Approximation methods:</a:t>
            </a:r>
            <a:endParaRPr lang="zh-CN" altLang="en-US" sz="2000" dirty="0" smtClean="0">
              <a:latin typeface="+mj-lt"/>
            </a:endParaRPr>
          </a:p>
          <a:p>
            <a:pPr lvl="1"/>
            <a:r>
              <a:rPr lang="en-US" altLang="zh-CN" sz="2000" dirty="0" smtClean="0"/>
              <a:t>Choose k (a small constant, e.g., 10 or 15)</a:t>
            </a:r>
          </a:p>
          <a:p>
            <a:pPr lvl="1"/>
            <a:endParaRPr lang="en-US" altLang="zh-CN" sz="1800" dirty="0" smtClean="0"/>
          </a:p>
          <a:p>
            <a:pPr lvl="1"/>
            <a:endParaRPr lang="en-US" altLang="zh-CN" sz="1800" dirty="0" smtClean="0"/>
          </a:p>
          <a:p>
            <a:pPr lvl="1"/>
            <a:endParaRPr lang="en-US" altLang="zh-CN" sz="1800" dirty="0" smtClean="0"/>
          </a:p>
          <a:p>
            <a:pPr>
              <a:spcBef>
                <a:spcPts val="600"/>
              </a:spcBef>
            </a:pPr>
            <a:r>
              <a:rPr lang="en-US" altLang="zh-CN" sz="2000" dirty="0" smtClean="0"/>
              <a:t>Experimental results (with the state of the art solution </a:t>
            </a:r>
            <a:r>
              <a:rPr lang="en-US" altLang="zh-CN" sz="2400" baseline="30000" dirty="0" smtClean="0"/>
              <a:t>[</a:t>
            </a:r>
            <a:r>
              <a:rPr lang="en-US" altLang="zh-CN" sz="2400" baseline="30000" dirty="0" err="1" smtClean="0"/>
              <a:t>Bogdanov</a:t>
            </a:r>
            <a:r>
              <a:rPr lang="en-US" altLang="zh-CN" sz="2400" baseline="30000" dirty="0" smtClean="0"/>
              <a:t> et al. 2011]</a:t>
            </a:r>
            <a:r>
              <a:rPr lang="en-US" altLang="zh-CN" sz="1800" dirty="0" smtClean="0"/>
              <a:t>)</a:t>
            </a:r>
            <a:endParaRPr lang="en-US" altLang="zh-CN" sz="26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
        <p:nvSpPr>
          <p:cNvPr id="6" name="矩形 5"/>
          <p:cNvSpPr/>
          <p:nvPr/>
        </p:nvSpPr>
        <p:spPr>
          <a:xfrm>
            <a:off x="0" y="5643578"/>
            <a:ext cx="9144000" cy="1169551"/>
          </a:xfrm>
          <a:prstGeom prst="rect">
            <a:avLst/>
          </a:prstGeom>
          <a:ln>
            <a:solidFill>
              <a:srgbClr val="000099"/>
            </a:solidFill>
          </a:ln>
        </p:spPr>
        <p:txBody>
          <a:bodyPr wrap="square">
            <a:spAutoFit/>
          </a:bodyPr>
          <a:lstStyle/>
          <a:p>
            <a:r>
              <a:rPr lang="en-US" altLang="zh-CN" sz="1400" dirty="0" smtClean="0"/>
              <a:t>P. </a:t>
            </a:r>
            <a:r>
              <a:rPr lang="en-US" altLang="zh-CN" sz="1400" dirty="0" err="1" smtClean="0"/>
              <a:t>Bogdanov</a:t>
            </a:r>
            <a:r>
              <a:rPr lang="en-US" altLang="zh-CN" sz="1400" dirty="0" smtClean="0"/>
              <a:t>, M. </a:t>
            </a:r>
            <a:r>
              <a:rPr lang="en-US" altLang="zh-CN" sz="1400" dirty="0" err="1" smtClean="0"/>
              <a:t>Mongiov</a:t>
            </a:r>
            <a:r>
              <a:rPr lang="en-US" altLang="zh-CN" sz="1400" dirty="0" smtClean="0"/>
              <a:t>, and A. K. Singh. Mining heavy </a:t>
            </a:r>
            <a:r>
              <a:rPr lang="en-US" altLang="zh-CN" sz="1400" dirty="0" err="1" smtClean="0"/>
              <a:t>subgraphs</a:t>
            </a:r>
            <a:r>
              <a:rPr lang="en-US" altLang="zh-CN" sz="1400" dirty="0" smtClean="0"/>
              <a:t> in time-evolving networks. In ICDM, 2011.</a:t>
            </a:r>
            <a:endParaRPr lang="en-US" altLang="zh-CN" sz="1400" dirty="0" smtClean="0">
              <a:ea typeface="黑体" pitchFamily="49" charset="-122"/>
            </a:endParaRPr>
          </a:p>
          <a:p>
            <a:pPr>
              <a:spcBef>
                <a:spcPts val="0"/>
              </a:spcBef>
            </a:pPr>
            <a:r>
              <a:rPr lang="en-US" altLang="zh-CN" sz="1400" dirty="0" err="1" smtClean="0">
                <a:solidFill>
                  <a:schemeClr val="tx2"/>
                </a:solidFill>
              </a:rPr>
              <a:t>Haixing</a:t>
            </a:r>
            <a:r>
              <a:rPr lang="en-US" altLang="zh-CN" sz="1400" dirty="0" smtClean="0">
                <a:solidFill>
                  <a:schemeClr val="tx2"/>
                </a:solidFill>
              </a:rPr>
              <a:t> Huang, </a:t>
            </a:r>
            <a:r>
              <a:rPr lang="en-US" altLang="zh-CN" sz="1400" dirty="0" err="1" smtClean="0">
                <a:solidFill>
                  <a:schemeClr val="tx2"/>
                </a:solidFill>
              </a:rPr>
              <a:t>Jinghe</a:t>
            </a:r>
            <a:r>
              <a:rPr lang="en-US" altLang="zh-CN" sz="1400" dirty="0" smtClean="0">
                <a:solidFill>
                  <a:schemeClr val="tx2"/>
                </a:solidFill>
              </a:rPr>
              <a:t> Song, </a:t>
            </a:r>
            <a:r>
              <a:rPr lang="en-US" altLang="zh-CN" sz="1400" dirty="0" err="1" smtClean="0">
                <a:solidFill>
                  <a:schemeClr val="tx2"/>
                </a:solidFill>
              </a:rPr>
              <a:t>Xuelian</a:t>
            </a:r>
            <a:r>
              <a:rPr lang="en-US" altLang="zh-CN" sz="1400" dirty="0" smtClean="0">
                <a:solidFill>
                  <a:schemeClr val="tx2"/>
                </a:solidFill>
              </a:rPr>
              <a:t> Lin, </a:t>
            </a:r>
            <a:r>
              <a:rPr lang="en-US" altLang="zh-CN" sz="1400" dirty="0" err="1" smtClean="0">
                <a:solidFill>
                  <a:schemeClr val="tx2"/>
                </a:solidFill>
              </a:rPr>
              <a:t>Shuai</a:t>
            </a:r>
            <a:r>
              <a:rPr lang="en-US" altLang="zh-CN" sz="1400" dirty="0" smtClean="0">
                <a:solidFill>
                  <a:schemeClr val="tx2"/>
                </a:solidFill>
              </a:rPr>
              <a:t> Ma, </a:t>
            </a:r>
            <a:r>
              <a:rPr lang="en-US" altLang="zh-CN" sz="1400" dirty="0" err="1" smtClean="0">
                <a:solidFill>
                  <a:schemeClr val="tx2"/>
                </a:solidFill>
              </a:rPr>
              <a:t>Jinpeng</a:t>
            </a:r>
            <a:r>
              <a:rPr lang="en-US" altLang="zh-CN" sz="1400" dirty="0" smtClean="0">
                <a:solidFill>
                  <a:schemeClr val="tx2"/>
                </a:solidFill>
              </a:rPr>
              <a:t> </a:t>
            </a:r>
            <a:r>
              <a:rPr lang="en-US" altLang="zh-CN" sz="1400" dirty="0" err="1" smtClean="0">
                <a:solidFill>
                  <a:schemeClr val="tx2"/>
                </a:solidFill>
              </a:rPr>
              <a:t>Huai</a:t>
            </a:r>
            <a:r>
              <a:rPr lang="en-US" altLang="zh-CN" sz="1400" dirty="0" smtClean="0">
                <a:solidFill>
                  <a:schemeClr val="tx2"/>
                </a:solidFill>
              </a:rPr>
              <a:t>, </a:t>
            </a:r>
            <a:r>
              <a:rPr lang="en-US" altLang="zh-CN" sz="1400" dirty="0" err="1" smtClean="0">
                <a:solidFill>
                  <a:schemeClr val="tx2"/>
                </a:solidFill>
              </a:rPr>
              <a:t>TGraph</a:t>
            </a:r>
            <a:r>
              <a:rPr lang="en-US" altLang="zh-CN" sz="1400" dirty="0" smtClean="0">
                <a:solidFill>
                  <a:schemeClr val="tx2"/>
                </a:solidFill>
              </a:rPr>
              <a:t>: A Temporal Graph Data Management System (demo</a:t>
            </a:r>
            <a:r>
              <a:rPr lang="en-US" altLang="zh-CN" sz="1400" b="1" dirty="0" smtClean="0">
                <a:solidFill>
                  <a:schemeClr val="tx2"/>
                </a:solidFill>
                <a:ea typeface="黑体" pitchFamily="49" charset="-122"/>
              </a:rPr>
              <a:t>), </a:t>
            </a:r>
            <a:r>
              <a:rPr lang="en-US" altLang="zh-CN" sz="1400" b="1" dirty="0" smtClean="0">
                <a:solidFill>
                  <a:srgbClr val="C00000"/>
                </a:solidFill>
                <a:ea typeface="黑体" pitchFamily="49" charset="-122"/>
              </a:rPr>
              <a:t>CIKM 2016.</a:t>
            </a:r>
          </a:p>
          <a:p>
            <a:pPr>
              <a:spcBef>
                <a:spcPts val="0"/>
              </a:spcBef>
            </a:pP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p>
        </p:txBody>
      </p:sp>
      <p:graphicFrame>
        <p:nvGraphicFramePr>
          <p:cNvPr id="7" name="表格 6"/>
          <p:cNvGraphicFramePr>
            <a:graphicFrameLocks noGrp="1"/>
          </p:cNvGraphicFramePr>
          <p:nvPr/>
        </p:nvGraphicFramePr>
        <p:xfrm>
          <a:off x="971600" y="1340768"/>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5×10</a:t>
                      </a:r>
                      <a:r>
                        <a:rPr lang="en-US" altLang="zh-CN" sz="2000" b="1" baseline="30000" dirty="0" smtClean="0">
                          <a:solidFill>
                            <a:srgbClr val="FF0000"/>
                          </a:solidFill>
                        </a:rPr>
                        <a:t>2</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3</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4</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5×10</a:t>
                      </a:r>
                      <a:r>
                        <a:rPr lang="en-US" altLang="zh-CN" sz="2000" b="1" baseline="30000" dirty="0" smtClean="0">
                          <a:solidFill>
                            <a:srgbClr val="FF0000"/>
                          </a:solidFill>
                        </a:rPr>
                        <a:t>6</a:t>
                      </a:r>
                      <a:endParaRPr lang="zh-CN" altLang="en-US" sz="2000" b="1" baseline="30000" dirty="0" smtClean="0">
                        <a:solidFill>
                          <a:srgbClr val="FF0000"/>
                        </a:solidFill>
                      </a:endParaRPr>
                    </a:p>
                  </a:txBody>
                  <a:tcPr/>
                </a:tc>
              </a:tr>
            </a:tbl>
          </a:graphicData>
        </a:graphic>
      </p:graphicFrame>
      <p:sp>
        <p:nvSpPr>
          <p:cNvPr id="8" name="内容占位符 2"/>
          <p:cNvSpPr txBox="1">
            <a:spLocks/>
          </p:cNvSpPr>
          <p:nvPr/>
        </p:nvSpPr>
        <p:spPr bwMode="auto">
          <a:xfrm>
            <a:off x="7092280" y="1772816"/>
            <a:ext cx="1800200" cy="4375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tabLst/>
              <a:defRPr/>
            </a:pPr>
            <a:r>
              <a:rPr lang="en-US" altLang="zh-CN" dirty="0" smtClean="0">
                <a:solidFill>
                  <a:srgbClr val="FF0000"/>
                </a:solidFill>
                <a:latin typeface="Arial Unicode MS" pitchFamily="34" charset="-122"/>
                <a:ea typeface="+mn-ea"/>
              </a:rPr>
              <a:t>95% are filtered</a:t>
            </a:r>
            <a:endParaRPr lang="zh-CN" altLang="en-US" sz="2400" dirty="0">
              <a:solidFill>
                <a:srgbClr val="FF0000"/>
              </a:solidFill>
              <a:latin typeface="Arial Unicode MS" pitchFamily="34" charset="-122"/>
              <a:ea typeface="+mn-ea"/>
            </a:endParaRPr>
          </a:p>
        </p:txBody>
      </p:sp>
      <p:graphicFrame>
        <p:nvGraphicFramePr>
          <p:cNvPr id="9" name="表格 8"/>
          <p:cNvGraphicFramePr>
            <a:graphicFrameLocks noGrp="1"/>
          </p:cNvGraphicFramePr>
          <p:nvPr/>
        </p:nvGraphicFramePr>
        <p:xfrm>
          <a:off x="971600" y="3071810"/>
          <a:ext cx="6096000" cy="79248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sz="2000" dirty="0" smtClean="0">
                          <a:solidFill>
                            <a:schemeClr val="tx1"/>
                          </a:solidFill>
                        </a:rPr>
                        <a:t>10</a:t>
                      </a:r>
                      <a:r>
                        <a:rPr lang="en-US" altLang="zh-CN" sz="2000" baseline="30000" dirty="0" smtClean="0">
                          <a:solidFill>
                            <a:schemeClr val="tx1"/>
                          </a:solidFill>
                        </a:rPr>
                        <a:t>4</a:t>
                      </a: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10</a:t>
                      </a:r>
                      <a:r>
                        <a:rPr lang="en-US" altLang="zh-CN" sz="2000" baseline="30000" dirty="0" smtClean="0">
                          <a:solidFill>
                            <a:schemeClr val="tx1"/>
                          </a:solidFill>
                        </a:rPr>
                        <a:t>5</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6</a:t>
                      </a:r>
                      <a:endParaRPr lang="zh-CN" altLang="en-US" sz="2000" dirty="0" smtClean="0">
                        <a:solidFill>
                          <a:schemeClr val="tx1"/>
                        </a:solidFill>
                      </a:endParaRPr>
                    </a:p>
                  </a:txBody>
                  <a:tcPr/>
                </a:tc>
                <a:tc>
                  <a:txBody>
                    <a:bodyPr/>
                    <a:lstStyle/>
                    <a:p>
                      <a:pPr algn="ctr"/>
                      <a:r>
                        <a:rPr lang="en-US" altLang="zh-CN" sz="2000" dirty="0" smtClean="0">
                          <a:solidFill>
                            <a:schemeClr val="tx1"/>
                          </a:solidFill>
                        </a:rPr>
                        <a:t>···</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10</a:t>
                      </a:r>
                      <a:r>
                        <a:rPr lang="en-US" altLang="zh-CN" sz="2000" baseline="30000" dirty="0" smtClean="0">
                          <a:solidFill>
                            <a:schemeClr val="tx1"/>
                          </a:solidFill>
                        </a:rPr>
                        <a:t>8</a:t>
                      </a:r>
                      <a:endParaRPr lang="zh-CN" altLang="en-US" sz="2000" dirty="0" smtClean="0">
                        <a:solidFill>
                          <a:schemeClr val="tx1"/>
                        </a:solidFill>
                      </a:endParaRPr>
                    </a:p>
                  </a:txBody>
                  <a:tcPr/>
                </a:tc>
              </a:tr>
              <a:tr h="370840">
                <a:tc>
                  <a:txBody>
                    <a:bodyPr/>
                    <a:lstStyle/>
                    <a:p>
                      <a:pPr algn="ctr"/>
                      <a:r>
                        <a:rPr lang="en-US" altLang="zh-CN" sz="2000" b="1" dirty="0" smtClean="0">
                          <a:solidFill>
                            <a:srgbClr val="FF0000"/>
                          </a:solidFill>
                        </a:rPr>
                        <a:t>k</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c>
                  <a:txBody>
                    <a:bodyPr/>
                    <a:lstStyle/>
                    <a:p>
                      <a:pPr algn="ct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k</a:t>
                      </a:r>
                      <a:endParaRPr lang="zh-CN" altLang="en-US" sz="2000" b="1" baseline="30000" dirty="0" smtClean="0">
                        <a:solidFill>
                          <a:srgbClr val="FF0000"/>
                        </a:solidFill>
                      </a:endParaRPr>
                    </a:p>
                  </a:txBody>
                  <a:tcPr/>
                </a:tc>
              </a:tr>
            </a:tbl>
          </a:graphicData>
        </a:graphic>
      </p:graphicFrame>
      <p:graphicFrame>
        <p:nvGraphicFramePr>
          <p:cNvPr id="10" name="表格 9"/>
          <p:cNvGraphicFramePr>
            <a:graphicFrameLocks noGrp="1"/>
          </p:cNvGraphicFramePr>
          <p:nvPr/>
        </p:nvGraphicFramePr>
        <p:xfrm>
          <a:off x="971600" y="4311982"/>
          <a:ext cx="7122894" cy="1188720"/>
        </p:xfrm>
        <a:graphic>
          <a:graphicData uri="http://schemas.openxmlformats.org/drawingml/2006/table">
            <a:tbl>
              <a:tblPr firstRow="1" bandRow="1">
                <a:tableStyleId>{5C22544A-7EE6-4342-B048-85BDC9FD1C3A}</a:tableStyleId>
              </a:tblPr>
              <a:tblGrid>
                <a:gridCol w="3054758"/>
                <a:gridCol w="1688156"/>
                <a:gridCol w="2379980"/>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2000" baseline="30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BEIJING DATA </a:t>
                      </a:r>
                      <a:endParaRPr lang="zh-CN" altLang="en-US" sz="2000" b="1" baseline="30000" dirty="0">
                        <a:solidFill>
                          <a:schemeClr val="tx1"/>
                        </a:solidFill>
                      </a:endParaRPr>
                    </a:p>
                  </a:txBody>
                  <a:tcPr/>
                </a:tc>
                <a:tc>
                  <a:txBody>
                    <a:bodyPr/>
                    <a:lstStyle/>
                    <a:p>
                      <a:pPr algn="ctr"/>
                      <a:r>
                        <a:rPr lang="en-US" altLang="zh-CN" sz="2000" b="1" dirty="0" smtClean="0">
                          <a:solidFill>
                            <a:srgbClr val="FF0000"/>
                          </a:solidFill>
                        </a:rPr>
                        <a:t>100.28%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2980 times faster</a:t>
                      </a:r>
                      <a:endParaRPr lang="zh-CN" altLang="en-US" sz="2000" b="1" dirty="0" smtClean="0">
                        <a:solidFill>
                          <a:srgbClr val="FF0000"/>
                        </a:solidFill>
                      </a:endParaRPr>
                    </a:p>
                  </a:txBody>
                  <a:tcPr/>
                </a:tc>
              </a:tr>
              <a:tr h="370840">
                <a:tc>
                  <a:txBody>
                    <a:bodyPr/>
                    <a:lstStyle/>
                    <a:p>
                      <a:pPr algn="ctr"/>
                      <a:r>
                        <a:rPr lang="en-US" altLang="zh-CN" sz="2000" b="1" dirty="0" smtClean="0"/>
                        <a:t>SYNTHETIC DATA</a:t>
                      </a:r>
                      <a:endParaRPr lang="zh-CN" altLang="en-US" sz="2000" b="1" baseline="30000"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99.84%</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b="1" baseline="0" dirty="0" smtClean="0">
                          <a:solidFill>
                            <a:srgbClr val="FF0000"/>
                          </a:solidFill>
                        </a:rPr>
                        <a:t> </a:t>
                      </a:r>
                      <a:r>
                        <a:rPr lang="en-US" altLang="zh-CN" sz="2000" b="1" dirty="0" smtClean="0">
                          <a:solidFill>
                            <a:srgbClr val="FF0000"/>
                          </a:solidFill>
                        </a:rPr>
                        <a:t>1,079 times faster</a:t>
                      </a:r>
                      <a:endParaRPr lang="zh-CN" altLang="en-US" sz="2000" b="1" baseline="30000" dirty="0" smtClean="0">
                        <a:solidFill>
                          <a:srgbClr val="FF0000"/>
                        </a:solidFill>
                      </a:endParaRPr>
                    </a:p>
                  </a:txBody>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Temporal Dense </a:t>
            </a:r>
            <a:r>
              <a:rPr lang="en-US" altLang="zh-CN" sz="3600" b="1" dirty="0" err="1" smtClean="0">
                <a:solidFill>
                  <a:srgbClr val="C00000"/>
                </a:solidFill>
                <a:ea typeface="黑体" pitchFamily="49" charset="-122"/>
              </a:rPr>
              <a:t>Subgraphs</a:t>
            </a:r>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sp>
        <p:nvSpPr>
          <p:cNvPr id="6" name="矩形 5"/>
          <p:cNvSpPr/>
          <p:nvPr/>
        </p:nvSpPr>
        <p:spPr>
          <a:xfrm>
            <a:off x="0" y="6309320"/>
            <a:ext cx="9144000" cy="523220"/>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Luoshu</a:t>
            </a:r>
            <a:r>
              <a:rPr lang="en-US" altLang="zh-CN" sz="1400" dirty="0" smtClean="0">
                <a:ea typeface="黑体" pitchFamily="49" charset="-122"/>
              </a:rPr>
              <a:t> Wang, </a:t>
            </a:r>
            <a:r>
              <a:rPr lang="en-US" altLang="zh-CN" sz="1400" dirty="0" err="1" smtClean="0">
                <a:ea typeface="黑体" pitchFamily="49" charset="-122"/>
              </a:rPr>
              <a:t>Xuelian</a:t>
            </a:r>
            <a:r>
              <a:rPr lang="en-US" altLang="zh-CN" sz="1400" dirty="0" smtClean="0">
                <a:ea typeface="黑体" pitchFamily="49" charset="-122"/>
              </a:rPr>
              <a:t> Lin,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Fast Computation of Temporal Dense </a:t>
            </a:r>
            <a:r>
              <a:rPr lang="en-US" altLang="zh-CN" sz="1400" dirty="0" err="1" smtClean="0">
                <a:ea typeface="黑体" pitchFamily="49" charset="-122"/>
              </a:rPr>
              <a:t>Subgraphs</a:t>
            </a:r>
            <a:r>
              <a:rPr lang="en-US" altLang="zh-CN" sz="1400" dirty="0" smtClean="0">
                <a:ea typeface="黑体" pitchFamily="49" charset="-122"/>
              </a:rPr>
              <a:t>, </a:t>
            </a:r>
            <a:r>
              <a:rPr lang="en-US" altLang="zh-CN" sz="1400" b="1" dirty="0" smtClean="0">
                <a:solidFill>
                  <a:srgbClr val="C00000"/>
                </a:solidFill>
                <a:ea typeface="黑体" pitchFamily="49" charset="-122"/>
              </a:rPr>
              <a:t>ICDE 2017</a:t>
            </a:r>
            <a:endParaRPr lang="zh-CN" altLang="en-US" sz="1400" b="1" dirty="0">
              <a:solidFill>
                <a:srgbClr val="C00000"/>
              </a:solidFill>
            </a:endParaRPr>
          </a:p>
        </p:txBody>
      </p:sp>
      <p:grpSp>
        <p:nvGrpSpPr>
          <p:cNvPr id="19" name="组合 18"/>
          <p:cNvGrpSpPr/>
          <p:nvPr/>
        </p:nvGrpSpPr>
        <p:grpSpPr>
          <a:xfrm>
            <a:off x="0" y="2708920"/>
            <a:ext cx="4838700" cy="2324100"/>
            <a:chOff x="0" y="2708920"/>
            <a:chExt cx="4838700" cy="2324100"/>
          </a:xfrm>
        </p:grpSpPr>
        <p:pic>
          <p:nvPicPr>
            <p:cNvPr id="3074" name="Picture 2"/>
            <p:cNvPicPr>
              <a:picLocks noChangeAspect="1" noChangeArrowheads="1"/>
            </p:cNvPicPr>
            <p:nvPr/>
          </p:nvPicPr>
          <p:blipFill>
            <a:blip r:embed="rId3" cstate="print"/>
            <a:srcRect/>
            <a:stretch>
              <a:fillRect/>
            </a:stretch>
          </p:blipFill>
          <p:spPr bwMode="auto">
            <a:xfrm>
              <a:off x="0" y="2708920"/>
              <a:ext cx="4838700" cy="2324100"/>
            </a:xfrm>
            <a:prstGeom prst="rect">
              <a:avLst/>
            </a:prstGeom>
            <a:noFill/>
            <a:ln w="9525">
              <a:noFill/>
              <a:miter lim="800000"/>
              <a:headEnd/>
              <a:tailEnd/>
            </a:ln>
          </p:spPr>
        </p:pic>
        <p:sp>
          <p:nvSpPr>
            <p:cNvPr id="12" name="矩形 11"/>
            <p:cNvSpPr/>
            <p:nvPr/>
          </p:nvSpPr>
          <p:spPr>
            <a:xfrm>
              <a:off x="395536" y="2708920"/>
              <a:ext cx="3749744" cy="369332"/>
            </a:xfrm>
            <a:prstGeom prst="rect">
              <a:avLst/>
            </a:prstGeom>
          </p:spPr>
          <p:txBody>
            <a:bodyPr wrap="none">
              <a:spAutoFit/>
            </a:bodyPr>
            <a:lstStyle/>
            <a:p>
              <a:r>
                <a:rPr lang="en-US" altLang="zh-CN" dirty="0" smtClean="0">
                  <a:solidFill>
                    <a:srgbClr val="FF0000"/>
                  </a:solidFill>
                </a:rPr>
                <a:t>Evolving convergence assumption</a:t>
              </a:r>
            </a:p>
          </p:txBody>
        </p:sp>
      </p:grpSp>
      <p:sp>
        <p:nvSpPr>
          <p:cNvPr id="13" name="矩形 12"/>
          <p:cNvSpPr/>
          <p:nvPr/>
        </p:nvSpPr>
        <p:spPr>
          <a:xfrm>
            <a:off x="251520" y="980728"/>
            <a:ext cx="4677670" cy="1754326"/>
          </a:xfrm>
          <a:prstGeom prst="rect">
            <a:avLst/>
          </a:prstGeom>
        </p:spPr>
        <p:txBody>
          <a:bodyPr wrap="square">
            <a:spAutoFit/>
          </a:bodyPr>
          <a:lstStyle/>
          <a:p>
            <a:pPr algn="ctr"/>
            <a:r>
              <a:rPr lang="en-US" dirty="0" smtClean="0"/>
              <a:t>In </a:t>
            </a:r>
            <a:r>
              <a:rPr lang="en-US" b="1" dirty="0" smtClean="0">
                <a:solidFill>
                  <a:srgbClr val="FF0000"/>
                </a:solidFill>
              </a:rPr>
              <a:t>evolutionary</a:t>
            </a:r>
            <a:r>
              <a:rPr lang="en-US" dirty="0" smtClean="0">
                <a:solidFill>
                  <a:srgbClr val="FF0000"/>
                </a:solidFill>
              </a:rPr>
              <a:t> biology</a:t>
            </a:r>
            <a:r>
              <a:rPr lang="en-US" dirty="0" smtClean="0"/>
              <a:t>, </a:t>
            </a:r>
            <a:r>
              <a:rPr lang="en-US" b="1" dirty="0" smtClean="0">
                <a:solidFill>
                  <a:srgbClr val="FF0000"/>
                </a:solidFill>
              </a:rPr>
              <a:t>convergent evolution</a:t>
            </a:r>
            <a:r>
              <a:rPr lang="en-US" dirty="0" smtClean="0"/>
              <a:t> is the process whereby organisms not closely related (not monophyletic), independently </a:t>
            </a:r>
            <a:r>
              <a:rPr lang="en-US" b="1" dirty="0" smtClean="0"/>
              <a:t>evolve</a:t>
            </a:r>
            <a:r>
              <a:rPr lang="en-US" dirty="0" smtClean="0"/>
              <a:t> similar traits as a result of having to adapt to similar environments or ecological niches.</a:t>
            </a:r>
            <a:endParaRPr lang="zh-CN" altLang="en-US" dirty="0">
              <a:latin typeface="+mn-ea"/>
              <a:ea typeface="+mn-ea"/>
            </a:endParaRPr>
          </a:p>
        </p:txBody>
      </p:sp>
      <p:pic>
        <p:nvPicPr>
          <p:cNvPr id="14" name="图片 13" descr="Astrophytum_asterias1.jpg"/>
          <p:cNvPicPr>
            <a:picLocks noChangeAspect="1"/>
          </p:cNvPicPr>
          <p:nvPr/>
        </p:nvPicPr>
        <p:blipFill>
          <a:blip r:embed="rId4" cstate="print"/>
          <a:stretch>
            <a:fillRect/>
          </a:stretch>
        </p:blipFill>
        <p:spPr>
          <a:xfrm>
            <a:off x="7236296" y="908720"/>
            <a:ext cx="1728192" cy="1715198"/>
          </a:xfrm>
          <a:prstGeom prst="rect">
            <a:avLst/>
          </a:prstGeom>
          <a:ln w="38100">
            <a:solidFill>
              <a:srgbClr val="FF0000"/>
            </a:solidFill>
          </a:ln>
        </p:spPr>
      </p:pic>
      <p:grpSp>
        <p:nvGrpSpPr>
          <p:cNvPr id="3" name="组合 19"/>
          <p:cNvGrpSpPr/>
          <p:nvPr/>
        </p:nvGrpSpPr>
        <p:grpSpPr>
          <a:xfrm>
            <a:off x="4572000" y="4437112"/>
            <a:ext cx="4392488" cy="1728192"/>
            <a:chOff x="4716016" y="4437112"/>
            <a:chExt cx="4392488" cy="1728192"/>
          </a:xfrm>
        </p:grpSpPr>
        <p:pic>
          <p:nvPicPr>
            <p:cNvPr id="3075" name="Picture 3"/>
            <p:cNvPicPr>
              <a:picLocks noChangeAspect="1" noChangeArrowheads="1"/>
            </p:cNvPicPr>
            <p:nvPr/>
          </p:nvPicPr>
          <p:blipFill>
            <a:blip r:embed="rId5" cstate="print"/>
            <a:srcRect/>
            <a:stretch>
              <a:fillRect/>
            </a:stretch>
          </p:blipFill>
          <p:spPr bwMode="auto">
            <a:xfrm>
              <a:off x="4716016" y="4437112"/>
              <a:ext cx="4392488" cy="914450"/>
            </a:xfrm>
            <a:prstGeom prst="rect">
              <a:avLst/>
            </a:prstGeom>
            <a:noFill/>
            <a:ln w="9525">
              <a:solidFill>
                <a:schemeClr val="tx1"/>
              </a:solidFill>
              <a:miter lim="800000"/>
              <a:headEnd/>
              <a:tailEnd/>
            </a:ln>
          </p:spPr>
        </p:pic>
        <p:pic>
          <p:nvPicPr>
            <p:cNvPr id="3076" name="Picture 4"/>
            <p:cNvPicPr>
              <a:picLocks noChangeAspect="1" noChangeArrowheads="1"/>
            </p:cNvPicPr>
            <p:nvPr/>
          </p:nvPicPr>
          <p:blipFill>
            <a:blip r:embed="rId6" cstate="print"/>
            <a:srcRect/>
            <a:stretch>
              <a:fillRect/>
            </a:stretch>
          </p:blipFill>
          <p:spPr bwMode="auto">
            <a:xfrm>
              <a:off x="4716016" y="5373216"/>
              <a:ext cx="4009508" cy="792088"/>
            </a:xfrm>
            <a:prstGeom prst="rect">
              <a:avLst/>
            </a:prstGeom>
            <a:noFill/>
            <a:ln w="9525">
              <a:solidFill>
                <a:schemeClr val="tx1"/>
              </a:solidFill>
              <a:miter lim="800000"/>
              <a:headEnd/>
              <a:tailEnd/>
            </a:ln>
          </p:spPr>
        </p:pic>
      </p:grpSp>
      <p:pic>
        <p:nvPicPr>
          <p:cNvPr id="3077" name="Picture 5"/>
          <p:cNvPicPr>
            <a:picLocks noChangeAspect="1" noChangeArrowheads="1"/>
          </p:cNvPicPr>
          <p:nvPr/>
        </p:nvPicPr>
        <p:blipFill>
          <a:blip r:embed="rId7" cstate="print"/>
          <a:srcRect/>
          <a:stretch>
            <a:fillRect/>
          </a:stretch>
        </p:blipFill>
        <p:spPr bwMode="auto">
          <a:xfrm>
            <a:off x="395536" y="5211663"/>
            <a:ext cx="4032448" cy="809625"/>
          </a:xfrm>
          <a:prstGeom prst="rect">
            <a:avLst/>
          </a:prstGeom>
          <a:noFill/>
          <a:ln w="9525">
            <a:noFill/>
            <a:miter lim="800000"/>
            <a:headEnd/>
            <a:tailEnd/>
          </a:ln>
        </p:spPr>
      </p:pic>
      <p:grpSp>
        <p:nvGrpSpPr>
          <p:cNvPr id="5" name="组合 18"/>
          <p:cNvGrpSpPr/>
          <p:nvPr/>
        </p:nvGrpSpPr>
        <p:grpSpPr>
          <a:xfrm>
            <a:off x="5076055" y="947518"/>
            <a:ext cx="3888433" cy="3250506"/>
            <a:chOff x="5076055" y="947518"/>
            <a:chExt cx="3888433" cy="3250506"/>
          </a:xfrm>
        </p:grpSpPr>
        <p:grpSp>
          <p:nvGrpSpPr>
            <p:cNvPr id="7" name="组合 16"/>
            <p:cNvGrpSpPr/>
            <p:nvPr/>
          </p:nvGrpSpPr>
          <p:grpSpPr>
            <a:xfrm>
              <a:off x="5076055" y="947518"/>
              <a:ext cx="1944217" cy="3250506"/>
              <a:chOff x="5076055" y="947518"/>
              <a:chExt cx="1944217" cy="3250506"/>
            </a:xfrm>
          </p:grpSpPr>
          <p:pic>
            <p:nvPicPr>
              <p:cNvPr id="15" name="图片 14" descr="E_obesa_symmetrica_ies.jpg"/>
              <p:cNvPicPr>
                <a:picLocks noChangeAspect="1"/>
              </p:cNvPicPr>
              <p:nvPr/>
            </p:nvPicPr>
            <p:blipFill>
              <a:blip r:embed="rId8" cstate="print"/>
              <a:stretch>
                <a:fillRect/>
              </a:stretch>
            </p:blipFill>
            <p:spPr>
              <a:xfrm>
                <a:off x="5076056" y="947518"/>
                <a:ext cx="1917700" cy="1676400"/>
              </a:xfrm>
              <a:prstGeom prst="rect">
                <a:avLst/>
              </a:prstGeom>
              <a:ln w="38100">
                <a:solidFill>
                  <a:srgbClr val="000099"/>
                </a:solidFill>
              </a:ln>
            </p:spPr>
          </p:pic>
          <p:pic>
            <p:nvPicPr>
              <p:cNvPr id="16" name="图片 15" descr="220px-Euphorbia_February_2008-2.jpg"/>
              <p:cNvPicPr>
                <a:picLocks noChangeAspect="1"/>
              </p:cNvPicPr>
              <p:nvPr/>
            </p:nvPicPr>
            <p:blipFill>
              <a:blip r:embed="rId9" cstate="print"/>
              <a:stretch>
                <a:fillRect/>
              </a:stretch>
            </p:blipFill>
            <p:spPr>
              <a:xfrm>
                <a:off x="5076055" y="2747717"/>
                <a:ext cx="1944217" cy="1450307"/>
              </a:xfrm>
              <a:prstGeom prst="rect">
                <a:avLst/>
              </a:prstGeom>
              <a:ln w="38100">
                <a:solidFill>
                  <a:srgbClr val="000099"/>
                </a:solidFill>
              </a:ln>
            </p:spPr>
          </p:pic>
        </p:grpSp>
        <p:pic>
          <p:nvPicPr>
            <p:cNvPr id="18" name="图片 17" descr="Euphorbia_milii_-_flower_view01.jpg"/>
            <p:cNvPicPr>
              <a:picLocks noChangeAspect="1"/>
            </p:cNvPicPr>
            <p:nvPr/>
          </p:nvPicPr>
          <p:blipFill>
            <a:blip r:embed="rId10" cstate="print"/>
            <a:stretch>
              <a:fillRect/>
            </a:stretch>
          </p:blipFill>
          <p:spPr>
            <a:xfrm>
              <a:off x="7236296" y="2747718"/>
              <a:ext cx="1728192" cy="1440160"/>
            </a:xfrm>
            <a:prstGeom prst="rect">
              <a:avLst/>
            </a:prstGeom>
            <a:ln w="38100">
              <a:solidFill>
                <a:srgbClr val="000099"/>
              </a:solid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323528" y="2564904"/>
            <a:ext cx="8640960" cy="1048544"/>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solidFill>
                  <a:srgbClr val="C00000"/>
                </a:solidFill>
                <a:effectLst/>
                <a:uLnTx/>
                <a:uFillTx/>
                <a:latin typeface="+mj-lt"/>
                <a:ea typeface="+mj-ea"/>
                <a:cs typeface="+mj-cs"/>
              </a:rPr>
              <a:t>Data Techniques for Big Graph Search</a:t>
            </a:r>
          </a:p>
        </p:txBody>
      </p:sp>
      <p:sp>
        <p:nvSpPr>
          <p:cNvPr id="5" name="矩形 4"/>
          <p:cNvSpPr/>
          <p:nvPr/>
        </p:nvSpPr>
        <p:spPr>
          <a:xfrm>
            <a:off x="3059832" y="3717032"/>
            <a:ext cx="3600400" cy="707886"/>
          </a:xfrm>
          <a:prstGeom prst="rect">
            <a:avLst/>
          </a:prstGeom>
          <a:noFill/>
        </p:spPr>
        <p:txBody>
          <a:bodyPr wrap="square" lIns="91440" tIns="45720" rIns="91440" bIns="45720">
            <a:spAutoFit/>
          </a:bodyPr>
          <a:lstStyle/>
          <a:p>
            <a:pPr algn="ctr"/>
            <a:r>
              <a:rPr lang="en-US" altLang="zh-CN" sz="4000" b="1" dirty="0" smtClean="0">
                <a:ln w="1905"/>
                <a:solidFill>
                  <a:srgbClr val="000099"/>
                </a:solidFill>
                <a:effectLst>
                  <a:innerShdw blurRad="69850" dist="43180" dir="5400000">
                    <a:srgbClr val="000000">
                      <a:alpha val="65000"/>
                    </a:srgbClr>
                  </a:innerShdw>
                </a:effectLst>
              </a:rPr>
              <a:t>R</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a:t>
            </a:r>
            <a:r>
              <a:rPr lang="en-US" altLang="zh-CN" sz="4000" b="1" dirty="0" smtClean="0">
                <a:ln w="1905"/>
                <a:solidFill>
                  <a:srgbClr val="FF0000"/>
                </a:solidFill>
                <a:effectLst>
                  <a:innerShdw blurRad="69850" dist="43180" dir="5400000">
                    <a:srgbClr val="000000">
                      <a:alpha val="65000"/>
                    </a:srgbClr>
                  </a:innerShdw>
                </a:effectLst>
              </a:rPr>
              <a:t> </a:t>
            </a:r>
            <a:r>
              <a:rPr lang="en-US" altLang="zh-CN" sz="4000" b="1" dirty="0" smtClean="0">
                <a:ln w="1905"/>
                <a:effectLst>
                  <a:innerShdw blurRad="69850" dist="43180" dir="5400000">
                    <a:srgbClr val="000000">
                      <a:alpha val="65000"/>
                    </a:srgbClr>
                  </a:innerShdw>
                </a:effectLst>
              </a:rPr>
              <a:t>Q(</a:t>
            </a:r>
            <a:r>
              <a:rPr lang="en-US" altLang="zh-CN" sz="4000" b="1" dirty="0" smtClean="0">
                <a:ln w="1905"/>
                <a:solidFill>
                  <a:srgbClr val="FF0000"/>
                </a:solidFill>
                <a:effectLst>
                  <a:innerShdw blurRad="69850" dist="43180" dir="5400000">
                    <a:srgbClr val="000000">
                      <a:alpha val="65000"/>
                    </a:srgbClr>
                  </a:innerShdw>
                </a:effectLst>
              </a:rPr>
              <a:t>D</a:t>
            </a:r>
            <a:r>
              <a:rPr lang="en-US" altLang="zh-CN" sz="4000" b="1" dirty="0" smtClean="0">
                <a:ln w="1905"/>
                <a:effectLst>
                  <a:innerShdw blurRad="69850" dist="43180" dir="5400000">
                    <a:srgbClr val="000000">
                      <a:alpha val="65000"/>
                    </a:srgbClr>
                  </a:innerShdw>
                </a:effectLst>
              </a:rPr>
              <a:t>) </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rPr>
              <a:t>Data Approximation Techniques</a:t>
            </a:r>
            <a:endParaRPr lang="zh-CN" altLang="en-US" sz="3600" b="1" dirty="0">
              <a:solidFill>
                <a:srgbClr val="C00000"/>
              </a:solidFill>
              <a:latin typeface="Arial Unicode MS" pitchFamily="34" charset="-122"/>
              <a:ea typeface="黑体" pitchFamily="49" charset="-122"/>
            </a:endParaRPr>
          </a:p>
        </p:txBody>
      </p:sp>
      <p:grpSp>
        <p:nvGrpSpPr>
          <p:cNvPr id="3" name="组合 15"/>
          <p:cNvGrpSpPr/>
          <p:nvPr/>
        </p:nvGrpSpPr>
        <p:grpSpPr>
          <a:xfrm>
            <a:off x="2555776" y="2420888"/>
            <a:ext cx="4053006" cy="936824"/>
            <a:chOff x="2555776" y="3789040"/>
            <a:chExt cx="4053006" cy="936824"/>
          </a:xfrm>
        </p:grpSpPr>
        <p:sp>
          <p:nvSpPr>
            <p:cNvPr id="6" name="TextBox 3"/>
            <p:cNvSpPr txBox="1">
              <a:spLocks noChangeArrowheads="1"/>
            </p:cNvSpPr>
            <p:nvPr/>
          </p:nvSpPr>
          <p:spPr bwMode="auto">
            <a:xfrm>
              <a:off x="3347864" y="3789040"/>
              <a:ext cx="2592288" cy="584775"/>
            </a:xfrm>
            <a:prstGeom prst="rect">
              <a:avLst/>
            </a:prstGeom>
            <a:noFill/>
            <a:ln w="9525">
              <a:noFill/>
              <a:miter lim="800000"/>
              <a:headEnd/>
              <a:tailEnd/>
            </a:ln>
          </p:spPr>
          <p:txBody>
            <a:bodyPr wrap="square">
              <a:spAutoFit/>
            </a:bodyPr>
            <a:lstStyle/>
            <a:p>
              <a:pPr algn="ctr"/>
              <a:r>
                <a:rPr lang="zh-CN" altLang="en-US" sz="3200" dirty="0" smtClean="0">
                  <a:solidFill>
                    <a:srgbClr val="C00000"/>
                  </a:solidFill>
                  <a:latin typeface="Arial Unicode MS" pitchFamily="34" charset="-122"/>
                  <a:ea typeface="Arial Unicode MS" pitchFamily="34" charset="-122"/>
                  <a:cs typeface="Arial Unicode MS" pitchFamily="34" charset="-122"/>
                  <a:sym typeface="Symbol" pitchFamily="18" charset="2"/>
                </a:rPr>
                <a:t> </a:t>
              </a:r>
              <a:r>
                <a:rPr lang="en-US" altLang="zh-CN" sz="2000" dirty="0" smtClean="0">
                  <a:solidFill>
                    <a:srgbClr val="C00000"/>
                  </a:solidFill>
                  <a:latin typeface="Arial Unicode MS" pitchFamily="34" charset="-122"/>
                  <a:ea typeface="Arial Unicode MS" pitchFamily="34" charset="-122"/>
                  <a:cs typeface="Arial Unicode MS" pitchFamily="34" charset="-122"/>
                  <a:sym typeface="Symbol" pitchFamily="18" charset="2"/>
                </a:rPr>
                <a:t>approximation</a:t>
              </a:r>
              <a:endParaRPr lang="zh-CN" altLang="en-US" sz="2400" dirty="0">
                <a:latin typeface="Arial Unicode MS" pitchFamily="34" charset="-122"/>
                <a:ea typeface="Arial Unicode MS" pitchFamily="34" charset="-122"/>
                <a:cs typeface="Arial Unicode MS" pitchFamily="34" charset="-122"/>
              </a:endParaRPr>
            </a:p>
          </p:txBody>
        </p:sp>
        <p:cxnSp>
          <p:nvCxnSpPr>
            <p:cNvPr id="7" name="Straight Arrow Connector 5"/>
            <p:cNvCxnSpPr/>
            <p:nvPr/>
          </p:nvCxnSpPr>
          <p:spPr bwMode="auto">
            <a:xfrm>
              <a:off x="3707879" y="4480099"/>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8" name="TextBox 19"/>
            <p:cNvSpPr txBox="1">
              <a:spLocks noChangeArrowheads="1"/>
            </p:cNvSpPr>
            <p:nvPr/>
          </p:nvSpPr>
          <p:spPr bwMode="auto">
            <a:xfrm>
              <a:off x="2555776" y="4264199"/>
              <a:ext cx="851515" cy="461665"/>
            </a:xfrm>
            <a:prstGeom prst="rect">
              <a:avLst/>
            </a:prstGeom>
            <a:noFill/>
            <a:ln w="9525">
              <a:noFill/>
              <a:miter lim="800000"/>
              <a:headEnd/>
              <a:tailEnd/>
            </a:ln>
          </p:spPr>
          <p:txBody>
            <a:bodyPr wrap="none">
              <a:spAutoFit/>
            </a:bodyPr>
            <a:lstStyle/>
            <a:p>
              <a:pPr algn="ctr"/>
              <a:r>
                <a:rPr lang="en-US" altLang="zh-CN" sz="2400" dirty="0">
                  <a:latin typeface="Arial Unicode MS" pitchFamily="34" charset="-122"/>
                  <a:ea typeface="Arial Unicode MS" pitchFamily="34" charset="-122"/>
                  <a:cs typeface="Arial Unicode MS" pitchFamily="34" charset="-122"/>
                  <a:sym typeface="Symbol" pitchFamily="18" charset="2"/>
                </a:rPr>
                <a:t>Q(</a:t>
              </a:r>
              <a:r>
                <a:rPr lang="en-GB" altLang="zh-CN" sz="2400" dirty="0">
                  <a:solidFill>
                    <a:srgbClr val="FF0000"/>
                  </a:solidFill>
                  <a:latin typeface="Arial Unicode MS" pitchFamily="34" charset="-122"/>
                  <a:ea typeface="Arial Unicode MS" pitchFamily="34" charset="-122"/>
                  <a:cs typeface="Arial Unicode MS" pitchFamily="34" charset="-122"/>
                  <a:sym typeface="Symbol" pitchFamily="18" charset="2"/>
                </a:rPr>
                <a:t>D</a:t>
              </a:r>
              <a:r>
                <a:rPr lang="en-GB" altLang="zh-CN" sz="2400" dirty="0">
                  <a:latin typeface="Arial Unicode MS" pitchFamily="34" charset="-122"/>
                  <a:ea typeface="Arial Unicode MS" pitchFamily="34" charset="-122"/>
                  <a:cs typeface="Arial Unicode MS" pitchFamily="34" charset="-122"/>
                  <a:sym typeface="Symbol" pitchFamily="18" charset="2"/>
                </a:rPr>
                <a:t>)</a:t>
              </a:r>
              <a:endParaRPr lang="zh-CN" altLang="en-US" sz="2400" dirty="0">
                <a:latin typeface="Arial Unicode MS" pitchFamily="34" charset="-122"/>
                <a:ea typeface="Arial Unicode MS" pitchFamily="34" charset="-122"/>
                <a:cs typeface="Arial Unicode MS" pitchFamily="34" charset="-122"/>
              </a:endParaRPr>
            </a:p>
          </p:txBody>
        </p:sp>
        <p:sp>
          <p:nvSpPr>
            <p:cNvPr id="9" name="TextBox 19"/>
            <p:cNvSpPr txBox="1">
              <a:spLocks noChangeArrowheads="1"/>
            </p:cNvSpPr>
            <p:nvPr/>
          </p:nvSpPr>
          <p:spPr bwMode="auto">
            <a:xfrm>
              <a:off x="5603379" y="4221088"/>
              <a:ext cx="1005403" cy="461665"/>
            </a:xfrm>
            <a:prstGeom prst="rect">
              <a:avLst/>
            </a:prstGeom>
            <a:noFill/>
            <a:ln w="9525">
              <a:noFill/>
              <a:miter lim="800000"/>
              <a:headEnd/>
              <a:tailEnd/>
            </a:ln>
          </p:spPr>
          <p:txBody>
            <a:bodyPr wrap="none">
              <a:spAutoFit/>
            </a:bodyPr>
            <a:lstStyle/>
            <a:p>
              <a:pPr algn="ctr"/>
              <a:r>
                <a:rPr lang="en-US" altLang="zh-CN" sz="2400" dirty="0" smtClean="0">
                  <a:latin typeface="Arial Unicode MS" pitchFamily="34" charset="-122"/>
                  <a:ea typeface="Arial Unicode MS" pitchFamily="34" charset="-122"/>
                  <a:cs typeface="Arial Unicode MS" pitchFamily="34" charset="-122"/>
                  <a:sym typeface="Symbol" pitchFamily="18" charset="2"/>
                </a:rPr>
                <a:t>Q</a:t>
              </a:r>
              <a:r>
                <a:rPr lang="en-US" altLang="zh-CN" sz="2400" dirty="0" smtClean="0">
                  <a:solidFill>
                    <a:srgbClr val="FF0000"/>
                  </a:solidFill>
                  <a:latin typeface="Arial Unicode MS" pitchFamily="34" charset="-122"/>
                  <a:ea typeface="Arial Unicode MS" pitchFamily="34" charset="-122"/>
                  <a:cs typeface="Arial Unicode MS" pitchFamily="34" charset="-122"/>
                  <a:sym typeface="Symbol" pitchFamily="18" charset="2"/>
                </a:rPr>
                <a:t> </a:t>
              </a:r>
              <a:r>
                <a:rPr lang="en-US" altLang="zh-CN" sz="2400" dirty="0" smtClean="0">
                  <a:latin typeface="Arial Unicode MS" pitchFamily="34" charset="-122"/>
                  <a:ea typeface="Arial Unicode MS" pitchFamily="34" charset="-122"/>
                  <a:cs typeface="Arial Unicode MS" pitchFamily="34" charset="-122"/>
                  <a:sym typeface="Symbol" pitchFamily="18" charset="2"/>
                </a:rPr>
                <a:t>(</a:t>
              </a:r>
              <a:r>
                <a:rPr lang="en-GB" altLang="zh-CN" sz="2400" dirty="0" smtClean="0">
                  <a:solidFill>
                    <a:srgbClr val="FF0000"/>
                  </a:solidFill>
                  <a:latin typeface="Arial Unicode MS" pitchFamily="34" charset="-122"/>
                  <a:ea typeface="Arial Unicode MS" pitchFamily="34" charset="-122"/>
                  <a:cs typeface="Arial Unicode MS" pitchFamily="34" charset="-122"/>
                  <a:sym typeface="Symbol" pitchFamily="18" charset="2"/>
                </a:rPr>
                <a:t>D</a:t>
              </a:r>
              <a:r>
                <a:rPr lang="en-US" altLang="zh-CN" sz="2400" dirty="0" smtClean="0">
                  <a:solidFill>
                    <a:srgbClr val="FF0000"/>
                  </a:solidFill>
                  <a:latin typeface="Arial Unicode MS" pitchFamily="34" charset="-122"/>
                  <a:ea typeface="Arial Unicode MS" pitchFamily="34" charset="-122"/>
                  <a:cs typeface="Arial Unicode MS" pitchFamily="34" charset="-122"/>
                  <a:sym typeface="Symbol" pitchFamily="18" charset="2"/>
                </a:rPr>
                <a:t>’</a:t>
              </a:r>
              <a:r>
                <a:rPr lang="en-GB" altLang="zh-CN" sz="2400" dirty="0" smtClean="0">
                  <a:latin typeface="Arial Unicode MS" pitchFamily="34" charset="-122"/>
                  <a:ea typeface="Arial Unicode MS" pitchFamily="34" charset="-122"/>
                  <a:cs typeface="Arial Unicode MS" pitchFamily="34" charset="-122"/>
                  <a:sym typeface="Symbol" pitchFamily="18" charset="2"/>
                </a:rPr>
                <a:t>)</a:t>
              </a:r>
              <a:endParaRPr lang="zh-CN" altLang="en-US" sz="2400" dirty="0">
                <a:latin typeface="Arial Unicode MS" pitchFamily="34" charset="-122"/>
                <a:ea typeface="Arial Unicode MS" pitchFamily="34" charset="-122"/>
                <a:cs typeface="Arial Unicode MS" pitchFamily="34" charset="-122"/>
              </a:endParaRPr>
            </a:p>
          </p:txBody>
        </p:sp>
      </p:grpSp>
      <p:sp>
        <p:nvSpPr>
          <p:cNvPr id="14" name="TextBox 13"/>
          <p:cNvSpPr txBox="1"/>
          <p:nvPr/>
        </p:nvSpPr>
        <p:spPr>
          <a:xfrm>
            <a:off x="35496" y="5838362"/>
            <a:ext cx="8999984" cy="470958"/>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b="1" dirty="0" smtClean="0">
                <a:solidFill>
                  <a:srgbClr val="FF0000"/>
                </a:solidFill>
                <a:latin typeface="Arial Unicode MS" pitchFamily="34" charset="-122"/>
                <a:ea typeface="Arial Unicode MS" pitchFamily="34" charset="-122"/>
                <a:cs typeface="Arial Unicode MS" pitchFamily="34" charset="-122"/>
                <a:sym typeface="Wingdings" pitchFamily="2" charset="2"/>
              </a:rPr>
              <a:t>Challenge</a:t>
            </a:r>
            <a:r>
              <a:rPr lang="en-US" altLang="zh-CN" sz="2400" b="1" dirty="0" smtClean="0">
                <a:latin typeface="Arial Unicode MS" pitchFamily="34" charset="-122"/>
                <a:ea typeface="Arial Unicode MS" pitchFamily="34" charset="-122"/>
                <a:cs typeface="Arial Unicode MS" pitchFamily="34" charset="-122"/>
                <a:sym typeface="Wingdings" pitchFamily="2" charset="2"/>
              </a:rPr>
              <a:t>:  balancing accuracy and computational complexity!</a:t>
            </a:r>
          </a:p>
        </p:txBody>
      </p:sp>
      <p:grpSp>
        <p:nvGrpSpPr>
          <p:cNvPr id="10" name="组合 17"/>
          <p:cNvGrpSpPr/>
          <p:nvPr/>
        </p:nvGrpSpPr>
        <p:grpSpPr>
          <a:xfrm>
            <a:off x="428596" y="3935958"/>
            <a:ext cx="8715404" cy="1713268"/>
            <a:chOff x="428596" y="2564904"/>
            <a:chExt cx="8715404" cy="1713268"/>
          </a:xfrm>
        </p:grpSpPr>
        <p:sp>
          <p:nvSpPr>
            <p:cNvPr id="16" name="TextBox 19"/>
            <p:cNvSpPr txBox="1">
              <a:spLocks noChangeArrowheads="1"/>
            </p:cNvSpPr>
            <p:nvPr/>
          </p:nvSpPr>
          <p:spPr bwMode="auto">
            <a:xfrm>
              <a:off x="2606124" y="3200954"/>
              <a:ext cx="4680520" cy="1077218"/>
            </a:xfrm>
            <a:prstGeom prst="rect">
              <a:avLst/>
            </a:prstGeom>
            <a:noFill/>
            <a:ln w="9525">
              <a:noFill/>
              <a:miter lim="800000"/>
              <a:headEnd/>
              <a:tailEnd/>
            </a:ln>
          </p:spPr>
          <p:txBody>
            <a:bodyPr wrap="square">
              <a:spAutoFit/>
            </a:bodyPr>
            <a:lstStyle/>
            <a:p>
              <a:r>
                <a:rPr lang="en-GB" altLang="zh-CN" sz="2400" dirty="0" smtClean="0">
                  <a:solidFill>
                    <a:srgbClr val="FF0000"/>
                  </a:solidFill>
                  <a:latin typeface="Rockwell" pitchFamily="18" charset="0"/>
                  <a:sym typeface="Symbol" pitchFamily="18" charset="2"/>
                </a:rPr>
                <a:t>D</a:t>
              </a:r>
              <a:r>
                <a:rPr lang="en-GB" altLang="zh-CN" sz="2400" dirty="0" smtClean="0">
                  <a:latin typeface="Rockwell" pitchFamily="18" charset="0"/>
                  <a:sym typeface="Symbol" pitchFamily="18" charset="2"/>
                </a:rPr>
                <a:t>   </a:t>
              </a:r>
              <a:r>
                <a:rPr lang="en-US" altLang="zh-CN" sz="2400" dirty="0" smtClean="0">
                  <a:latin typeface="Rockwell" pitchFamily="18" charset="0"/>
                  <a:sym typeface="Symbol" pitchFamily="18" charset="2"/>
                </a:rPr>
                <a:t>=  HARD(</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 SOFT(</a:t>
              </a:r>
              <a:r>
                <a:rPr lang="en-US" altLang="zh-CN" sz="2400" dirty="0" smtClean="0">
                  <a:solidFill>
                    <a:srgbClr val="FF0000"/>
                  </a:solidFill>
                  <a:latin typeface="Rockwell" pitchFamily="18" charset="0"/>
                  <a:sym typeface="Symbol" pitchFamily="18" charset="2"/>
                </a:rPr>
                <a:t>D</a:t>
              </a:r>
              <a:r>
                <a:rPr lang="en-US" altLang="zh-CN" sz="2400" dirty="0" smtClean="0">
                  <a:latin typeface="Rockwell" pitchFamily="18" charset="0"/>
                  <a:sym typeface="Symbol" pitchFamily="18" charset="2"/>
                </a:rPr>
                <a:t>) </a:t>
              </a:r>
            </a:p>
            <a:p>
              <a:r>
                <a:rPr lang="en-US" altLang="zh-CN" sz="2400" dirty="0" smtClean="0">
                  <a:solidFill>
                    <a:srgbClr val="FF0000"/>
                  </a:solidFill>
                  <a:latin typeface="Rockwell" pitchFamily="18" charset="0"/>
                  <a:sym typeface="Symbol" pitchFamily="18" charset="2"/>
                </a:rPr>
                <a:t>                               </a:t>
              </a:r>
              <a:r>
                <a:rPr lang="en-US" altLang="zh-CN" sz="4000" b="1" dirty="0" smtClean="0">
                  <a:solidFill>
                    <a:srgbClr val="FF0000"/>
                  </a:solidFill>
                  <a:latin typeface="Rockwell" pitchFamily="18" charset="0"/>
                  <a:sym typeface="Symbol" pitchFamily="18" charset="2"/>
                </a:rPr>
                <a:t>×</a:t>
              </a:r>
              <a:endParaRPr lang="zh-CN" altLang="en-US" sz="2400" b="1" dirty="0">
                <a:latin typeface="Rockwell" pitchFamily="18" charset="0"/>
              </a:endParaRPr>
            </a:p>
          </p:txBody>
        </p:sp>
        <p:sp>
          <p:nvSpPr>
            <p:cNvPr id="17" name="矩形 16"/>
            <p:cNvSpPr/>
            <p:nvPr/>
          </p:nvSpPr>
          <p:spPr>
            <a:xfrm>
              <a:off x="428596" y="2564904"/>
              <a:ext cx="8715404" cy="707886"/>
            </a:xfrm>
            <a:prstGeom prst="rect">
              <a:avLst/>
            </a:prstGeom>
          </p:spPr>
          <p:txBody>
            <a:bodyPr wrap="square">
              <a:spAutoFit/>
            </a:bodyPr>
            <a:lstStyle/>
            <a:p>
              <a:r>
                <a:rPr lang="en-US" altLang="zh-CN" sz="2000" b="1" dirty="0" smtClean="0">
                  <a:solidFill>
                    <a:srgbClr val="FF0000"/>
                  </a:solidFill>
                  <a:ea typeface="黑体" pitchFamily="49" charset="-122"/>
                </a:rPr>
                <a:t>Pareto principle</a:t>
              </a:r>
              <a:r>
                <a:rPr lang="en-US" altLang="zh-CN" sz="2000" b="1" dirty="0" smtClean="0">
                  <a:ea typeface="黑体" pitchFamily="49" charset="-122"/>
                </a:rPr>
                <a:t>:</a:t>
              </a:r>
              <a:r>
                <a:rPr lang="en-US" sz="2000" dirty="0" smtClean="0"/>
                <a:t> for many events, roughly 80% of the effects come from 20% of the causes</a:t>
              </a:r>
              <a:endParaRPr lang="zh-CN" altLang="en-US" sz="2000" dirty="0">
                <a:ea typeface="黑体" pitchFamily="49" charset="-122"/>
              </a:endParaRPr>
            </a:p>
          </p:txBody>
        </p:sp>
      </p:grpSp>
      <p:sp>
        <p:nvSpPr>
          <p:cNvPr id="15" name="灯片编号占位符 14"/>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8" name="内容占位符 2"/>
          <p:cNvSpPr>
            <a:spLocks noChangeArrowheads="1"/>
          </p:cNvSpPr>
          <p:nvPr/>
        </p:nvSpPr>
        <p:spPr bwMode="auto">
          <a:xfrm>
            <a:off x="251520" y="1052736"/>
            <a:ext cx="8712968" cy="1304694"/>
          </a:xfrm>
          <a:prstGeom prst="rect">
            <a:avLst/>
          </a:prstGeom>
          <a:noFill/>
          <a:ln w="25400">
            <a:solidFill>
              <a:schemeClr val="tx1"/>
            </a:solidFill>
            <a:miter lim="800000"/>
            <a:headEnd/>
            <a:tailEnd/>
          </a:ln>
        </p:spPr>
        <p:txBody>
          <a:bodyPr lIns="97182" tIns="48591" rIns="97182" bIns="48591"/>
          <a:lstStyle/>
          <a:p>
            <a:pPr defTabSz="971550">
              <a:spcBef>
                <a:spcPct val="60000"/>
              </a:spcBef>
              <a:buClr>
                <a:schemeClr val="accent1"/>
              </a:buClr>
              <a:buSzPct val="80000"/>
            </a:pPr>
            <a:r>
              <a:rPr lang="en-US" altLang="zh-CN" sz="2400" dirty="0" smtClean="0">
                <a:solidFill>
                  <a:srgbClr val="FF0000"/>
                </a:solidFill>
                <a:latin typeface="Arial Unicode MS" pitchFamily="34" charset="-122"/>
                <a:ea typeface="Arial Unicode MS" pitchFamily="34" charset="-122"/>
                <a:cs typeface="Arial Unicode MS" pitchFamily="34" charset="-122"/>
              </a:rPr>
              <a:t>Main idea</a:t>
            </a:r>
            <a:r>
              <a:rPr lang="en-US" altLang="zh-CN" sz="2400" dirty="0" smtClean="0">
                <a:solidFill>
                  <a:srgbClr val="000000"/>
                </a:solidFill>
                <a:latin typeface="Arial Unicode MS" pitchFamily="34" charset="-122"/>
                <a:ea typeface="Arial Unicode MS" pitchFamily="34" charset="-122"/>
                <a:cs typeface="Arial Unicode MS" pitchFamily="34" charset="-122"/>
              </a:rPr>
              <a:t>: For a class </a:t>
            </a:r>
            <a:r>
              <a:rPr lang="en-US" altLang="zh-CN" sz="2400" dirty="0" smtClean="0">
                <a:latin typeface="Arial Unicode MS" pitchFamily="34" charset="-122"/>
                <a:ea typeface="Arial Unicode MS" pitchFamily="34" charset="-122"/>
                <a:cs typeface="Arial Unicode MS" pitchFamily="34" charset="-122"/>
              </a:rPr>
              <a:t>Q </a:t>
            </a:r>
            <a:r>
              <a:rPr lang="en-US" altLang="zh-CN" sz="2400" dirty="0" smtClean="0">
                <a:solidFill>
                  <a:srgbClr val="000000"/>
                </a:solidFill>
                <a:latin typeface="Arial Unicode MS" pitchFamily="34" charset="-122"/>
                <a:ea typeface="Arial Unicode MS" pitchFamily="34" charset="-122"/>
                <a:cs typeface="Arial Unicode MS" pitchFamily="34" charset="-122"/>
              </a:rPr>
              <a:t>of queries on data </a:t>
            </a:r>
            <a:r>
              <a:rPr lang="en-US" altLang="zh-CN" sz="2400" dirty="0" smtClean="0">
                <a:solidFill>
                  <a:srgbClr val="C00000"/>
                </a:solidFill>
                <a:latin typeface="Arial Unicode MS" pitchFamily="34" charset="-122"/>
                <a:ea typeface="Arial Unicode MS" pitchFamily="34" charset="-122"/>
                <a:cs typeface="Arial Unicode MS" pitchFamily="34" charset="-122"/>
              </a:rPr>
              <a:t>D</a:t>
            </a:r>
            <a:r>
              <a:rPr lang="en-US" altLang="zh-CN" sz="2400" dirty="0" smtClean="0">
                <a:solidFill>
                  <a:srgbClr val="000000"/>
                </a:solidFill>
                <a:latin typeface="Arial Unicode MS" pitchFamily="34" charset="-122"/>
                <a:ea typeface="Arial Unicode MS" pitchFamily="34" charset="-122"/>
                <a:cs typeface="Arial Unicode MS" pitchFamily="34" charset="-122"/>
              </a:rPr>
              <a:t>,  transform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to smaller data </a:t>
            </a:r>
            <a:r>
              <a:rPr lang="en-US" altLang="zh-CN" sz="2400" dirty="0" smtClean="0">
                <a:solidFill>
                  <a:srgbClr val="C00000"/>
                </a:solidFill>
                <a:latin typeface="Arial Unicode MS" pitchFamily="34" charset="-122"/>
                <a:ea typeface="Arial Unicode MS" pitchFamily="34" charset="-122"/>
                <a:cs typeface="Arial Unicode MS" pitchFamily="34" charset="-122"/>
              </a:rPr>
              <a:t>D’ </a:t>
            </a:r>
            <a:r>
              <a:rPr lang="en-US" altLang="zh-CN" sz="2400" dirty="0" smtClean="0">
                <a:latin typeface="Arial Unicode MS" pitchFamily="34" charset="-122"/>
                <a:ea typeface="Arial Unicode MS" pitchFamily="34" charset="-122"/>
                <a:cs typeface="Arial Unicode MS" pitchFamily="34" charset="-122"/>
              </a:rPr>
              <a:t>that can be processed efficiently </a:t>
            </a:r>
            <a:r>
              <a:rPr lang="en-US" altLang="zh-CN" sz="2400" dirty="0" smtClean="0">
                <a:solidFill>
                  <a:srgbClr val="FF0000"/>
                </a:solidFill>
                <a:latin typeface="Arial Unicode MS" pitchFamily="34" charset="-122"/>
                <a:ea typeface="Arial Unicode MS" pitchFamily="34" charset="-122"/>
                <a:cs typeface="Arial Unicode MS" pitchFamily="34" charset="-122"/>
              </a:rPr>
              <a:t>without loss of quality </a:t>
            </a:r>
            <a:r>
              <a:rPr lang="en-US" altLang="zh-CN" sz="2400" dirty="0" smtClean="0">
                <a:solidFill>
                  <a:schemeClr val="tx2"/>
                </a:solidFill>
                <a:latin typeface="Arial Unicode MS" pitchFamily="34" charset="-122"/>
                <a:ea typeface="Arial Unicode MS" pitchFamily="34" charset="-122"/>
                <a:cs typeface="Arial Unicode MS" pitchFamily="34" charset="-122"/>
              </a:rPr>
              <a:t>or</a:t>
            </a:r>
            <a:r>
              <a:rPr lang="en-US" altLang="zh-CN" sz="2400" dirty="0" smtClean="0">
                <a:solidFill>
                  <a:srgbClr val="FF0000"/>
                </a:solidFill>
                <a:latin typeface="Arial Unicode MS" pitchFamily="34" charset="-122"/>
                <a:ea typeface="Arial Unicode MS" pitchFamily="34" charset="-122"/>
                <a:cs typeface="Arial Unicode MS" pitchFamily="34" charset="-122"/>
              </a:rPr>
              <a:t> with a bounded loss of quality</a:t>
            </a:r>
            <a:r>
              <a:rPr lang="en-US" altLang="zh-CN" sz="2400" dirty="0" smtClean="0">
                <a:solidFill>
                  <a:srgbClr val="000000"/>
                </a:solidFill>
                <a:latin typeface="Arial Unicode MS" pitchFamily="34" charset="-122"/>
                <a:ea typeface="Arial Unicode MS" pitchFamily="34" charset="-122"/>
                <a:cs typeface="Arial Unicode MS" pitchFamily="34" charset="-122"/>
              </a:rPr>
              <a:t>.</a:t>
            </a:r>
            <a:endParaRPr lang="en-GB" altLang="zh-CN" sz="2400" dirty="0">
              <a:latin typeface="Arial Unicode MS" pitchFamily="34" charset="-122"/>
              <a:ea typeface="Arial Unicode MS" pitchFamily="34" charset="-122"/>
              <a:cs typeface="Arial Unicode MS"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5161571" y="857232"/>
            <a:ext cx="3553833" cy="3013008"/>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(1) E.g., Shortest Paths/Distances</a:t>
            </a:r>
            <a:endParaRPr lang="zh-CN" altLang="en-US" sz="36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sp>
        <p:nvSpPr>
          <p:cNvPr id="12" name="TextBox 11"/>
          <p:cNvSpPr txBox="1"/>
          <p:nvPr/>
        </p:nvSpPr>
        <p:spPr>
          <a:xfrm>
            <a:off x="72610" y="5072074"/>
            <a:ext cx="8999984" cy="756710"/>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On Real-life road and social networks, graphs are reduced by 1/3!</a:t>
            </a:r>
          </a:p>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A light-weight general data reduction technique for shortest paths/distances!</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13" name="内容占位符 2"/>
          <p:cNvSpPr>
            <a:spLocks noGrp="1"/>
          </p:cNvSpPr>
          <p:nvPr>
            <p:ph idx="1"/>
          </p:nvPr>
        </p:nvSpPr>
        <p:spPr>
          <a:xfrm>
            <a:off x="35496" y="1428736"/>
            <a:ext cx="5184576" cy="1785950"/>
          </a:xfrm>
        </p:spPr>
        <p:txBody>
          <a:bodyPr/>
          <a:lstStyle/>
          <a:p>
            <a:r>
              <a:rPr lang="en-US" altLang="zh-CN" sz="2000" dirty="0" smtClean="0">
                <a:ea typeface="黑体" pitchFamily="49" charset="-122"/>
              </a:rPr>
              <a:t>For </a:t>
            </a:r>
            <a:r>
              <a:rPr lang="en-US" sz="2000" dirty="0" smtClean="0"/>
              <a:t>weighted undirected graphs, we propose a notion of “</a:t>
            </a:r>
            <a:r>
              <a:rPr lang="en-US" altLang="zh-CN" sz="2000" dirty="0" smtClean="0">
                <a:solidFill>
                  <a:srgbClr val="FF0000"/>
                </a:solidFill>
                <a:ea typeface="黑体" pitchFamily="49" charset="-122"/>
              </a:rPr>
              <a:t>proxies</a:t>
            </a:r>
            <a:r>
              <a:rPr lang="en-US" sz="2000" dirty="0" smtClean="0"/>
              <a:t>”</a:t>
            </a:r>
            <a:endParaRPr lang="en-US" altLang="zh-CN" sz="2000" dirty="0" smtClean="0">
              <a:ea typeface="黑体" pitchFamily="49" charset="-122"/>
            </a:endParaRPr>
          </a:p>
          <a:p>
            <a:r>
              <a:rPr lang="en-US" altLang="zh-CN" sz="2000" dirty="0" smtClean="0">
                <a:ea typeface="黑体" pitchFamily="49" charset="-122"/>
              </a:rPr>
              <a:t>Each proxy represents the nodes in its DRA (non-overlapping for all proxies)</a:t>
            </a:r>
          </a:p>
          <a:p>
            <a:r>
              <a:rPr lang="en-US" altLang="zh-CN" sz="2000" dirty="0" smtClean="0">
                <a:ea typeface="黑体" pitchFamily="49" charset="-122"/>
              </a:rPr>
              <a:t>Proxies can be computed in O(n) time</a:t>
            </a:r>
          </a:p>
        </p:txBody>
      </p:sp>
      <p:sp>
        <p:nvSpPr>
          <p:cNvPr id="14" name="矩形 13"/>
          <p:cNvSpPr/>
          <p:nvPr/>
        </p:nvSpPr>
        <p:spPr>
          <a:xfrm>
            <a:off x="323528" y="3857628"/>
            <a:ext cx="8424936" cy="1015663"/>
          </a:xfrm>
          <a:prstGeom prst="rect">
            <a:avLst/>
          </a:prstGeom>
        </p:spPr>
        <p:txBody>
          <a:bodyPr wrap="square">
            <a:spAutoFit/>
          </a:bodyPr>
          <a:lstStyle/>
          <a:p>
            <a:r>
              <a:rPr lang="en-US" altLang="zh-CN" sz="2000" b="1" dirty="0" smtClean="0">
                <a:solidFill>
                  <a:srgbClr val="FF0000"/>
                </a:solidFill>
                <a:ea typeface="黑体" pitchFamily="49" charset="-122"/>
              </a:rPr>
              <a:t>Key property: </a:t>
            </a:r>
            <a:r>
              <a:rPr lang="en-US" altLang="zh-CN" sz="2000" dirty="0" smtClean="0">
                <a:ea typeface="黑体" pitchFamily="49" charset="-122"/>
              </a:rPr>
              <a:t>Given nodes </a:t>
            </a:r>
            <a:r>
              <a:rPr lang="en-US" altLang="zh-CN" sz="2000" dirty="0" err="1" smtClean="0">
                <a:ea typeface="黑体" pitchFamily="49" charset="-122"/>
              </a:rPr>
              <a:t>u,v</a:t>
            </a:r>
            <a:r>
              <a:rPr lang="en-US" altLang="zh-CN" sz="2000" dirty="0" smtClean="0">
                <a:ea typeface="黑体" pitchFamily="49" charset="-122"/>
              </a:rPr>
              <a:t> in G, </a:t>
            </a:r>
            <a:r>
              <a:rPr lang="zh-CN" altLang="en-US" sz="2000" dirty="0" smtClean="0">
                <a:ea typeface="黑体" pitchFamily="49" charset="-122"/>
              </a:rPr>
              <a:t> </a:t>
            </a:r>
            <a:r>
              <a:rPr lang="en-US" altLang="zh-CN" sz="2000" dirty="0" smtClean="0">
                <a:ea typeface="黑体" pitchFamily="49" charset="-122"/>
              </a:rPr>
              <a:t>proxies </a:t>
            </a:r>
            <a:r>
              <a:rPr lang="en-US" altLang="zh-CN" sz="2000" dirty="0" err="1" smtClean="0">
                <a:ea typeface="黑体" pitchFamily="49" charset="-122"/>
              </a:rPr>
              <a:t>u</a:t>
            </a:r>
            <a:r>
              <a:rPr lang="en-US" altLang="zh-CN" sz="2000" baseline="-25000" dirty="0" err="1" smtClean="0">
                <a:ea typeface="黑体" pitchFamily="49" charset="-122"/>
              </a:rPr>
              <a:t>p</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a:t>
            </a:r>
            <a:r>
              <a:rPr lang="zh-CN" altLang="en-US" sz="2000" dirty="0" smtClean="0">
                <a:ea typeface="黑体" pitchFamily="49" charset="-122"/>
              </a:rPr>
              <a:t> </a:t>
            </a:r>
            <a:r>
              <a:rPr lang="en-US" altLang="zh-CN" sz="2000" dirty="0" smtClean="0">
                <a:ea typeface="黑体" pitchFamily="49" charset="-122"/>
              </a:rPr>
              <a:t>then:</a:t>
            </a:r>
          </a:p>
          <a:p>
            <a:pPr lvl="1"/>
            <a:r>
              <a:rPr lang="en-US" altLang="zh-CN" sz="2000" dirty="0" smtClean="0">
                <a:ea typeface="黑体" pitchFamily="49" charset="-122"/>
              </a:rPr>
              <a:t>    (1) path(u, v) =    path(u, u</a:t>
            </a:r>
            <a:r>
              <a:rPr lang="en-US" altLang="zh-CN" sz="2000" baseline="-25000" dirty="0" smtClean="0">
                <a:ea typeface="黑体" pitchFamily="49" charset="-122"/>
              </a:rPr>
              <a:t>p</a:t>
            </a:r>
            <a:r>
              <a:rPr lang="en-US" altLang="zh-CN" sz="2000" dirty="0" smtClean="0">
                <a:ea typeface="黑体" pitchFamily="49" charset="-122"/>
              </a:rPr>
              <a:t>)  +   path(u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path(</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a:p>
            <a:pPr lvl="1"/>
            <a:r>
              <a:rPr lang="en-US" altLang="zh-CN" sz="2000" dirty="0" smtClean="0">
                <a:ea typeface="黑体" pitchFamily="49" charset="-122"/>
              </a:rPr>
              <a:t>    (2) dist(u, v)   =   dist(u, u</a:t>
            </a:r>
            <a:r>
              <a:rPr lang="en-US" altLang="zh-CN" sz="2000" baseline="-25000" dirty="0" smtClean="0">
                <a:ea typeface="黑体" pitchFamily="49" charset="-122"/>
              </a:rPr>
              <a:t>p</a:t>
            </a:r>
            <a:r>
              <a:rPr lang="en-US" altLang="zh-CN" sz="2000" dirty="0" smtClean="0">
                <a:ea typeface="黑体" pitchFamily="49" charset="-122"/>
              </a:rPr>
              <a:t>)    +   dist(u</a:t>
            </a:r>
            <a:r>
              <a:rPr lang="en-US" altLang="zh-CN" sz="2000" baseline="-25000" dirty="0" smtClean="0">
                <a:ea typeface="黑体" pitchFamily="49" charset="-122"/>
              </a:rPr>
              <a:t>p</a:t>
            </a:r>
            <a:r>
              <a:rPr lang="en-US" altLang="zh-CN" sz="2000" dirty="0" smtClean="0">
                <a:ea typeface="黑体" pitchFamily="49" charset="-122"/>
              </a:rPr>
              <a:t>, </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   dist(</a:t>
            </a:r>
            <a:r>
              <a:rPr lang="en-US" altLang="zh-CN" sz="2000" dirty="0" err="1" smtClean="0">
                <a:ea typeface="黑体" pitchFamily="49" charset="-122"/>
              </a:rPr>
              <a:t>v</a:t>
            </a:r>
            <a:r>
              <a:rPr lang="en-US" altLang="zh-CN" sz="2000" baseline="-25000" dirty="0" err="1" smtClean="0">
                <a:ea typeface="黑体" pitchFamily="49" charset="-122"/>
              </a:rPr>
              <a:t>p</a:t>
            </a:r>
            <a:r>
              <a:rPr lang="en-US" altLang="zh-CN" sz="2000" dirty="0" smtClean="0">
                <a:ea typeface="黑体" pitchFamily="49" charset="-122"/>
              </a:rPr>
              <a:t>, v)</a:t>
            </a:r>
          </a:p>
        </p:txBody>
      </p:sp>
      <p:sp>
        <p:nvSpPr>
          <p:cNvPr id="8" name="矩形 7"/>
          <p:cNvSpPr/>
          <p:nvPr/>
        </p:nvSpPr>
        <p:spPr>
          <a:xfrm>
            <a:off x="89756" y="5929330"/>
            <a:ext cx="8964488" cy="954107"/>
          </a:xfrm>
          <a:prstGeom prst="rect">
            <a:avLst/>
          </a:prstGeom>
          <a:ln>
            <a:solidFill>
              <a:srgbClr val="000099"/>
            </a:solidFill>
          </a:ln>
        </p:spPr>
        <p:txBody>
          <a:bodyPr wrap="square">
            <a:spAutoFit/>
          </a:bodyPr>
          <a:lstStyle/>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TKDE 2016</a:t>
            </a:r>
            <a:r>
              <a:rPr lang="en-US" altLang="zh-CN" sz="1400" dirty="0" smtClean="0">
                <a:ea typeface="黑体" pitchFamily="49" charset="-122"/>
              </a:rPr>
              <a:t>.</a:t>
            </a:r>
          </a:p>
          <a:p>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Kaiyu</a:t>
            </a:r>
            <a:r>
              <a:rPr lang="en-US" altLang="zh-CN" sz="1400" dirty="0" smtClean="0">
                <a:ea typeface="黑体" pitchFamily="49" charset="-122"/>
              </a:rPr>
              <a:t> </a:t>
            </a:r>
            <a:r>
              <a:rPr lang="en-US" altLang="zh-CN" sz="1400" dirty="0" err="1" smtClean="0">
                <a:ea typeface="黑体" pitchFamily="49" charset="-122"/>
              </a:rPr>
              <a:t>Feng</a:t>
            </a:r>
            <a:r>
              <a:rPr lang="en-US" altLang="zh-CN" sz="1400" dirty="0" smtClean="0">
                <a:ea typeface="黑体" pitchFamily="49" charset="-122"/>
              </a:rPr>
              <a:t>, </a:t>
            </a:r>
            <a:r>
              <a:rPr lang="en-US" altLang="zh-CN" sz="1400" dirty="0" err="1" smtClean="0">
                <a:ea typeface="黑体" pitchFamily="49" charset="-122"/>
              </a:rPr>
              <a:t>Jianxin</a:t>
            </a:r>
            <a:r>
              <a:rPr lang="en-US" altLang="zh-CN" sz="1400" dirty="0" smtClean="0">
                <a:ea typeface="黑体" pitchFamily="49" charset="-122"/>
              </a:rPr>
              <a:t> Li, </a:t>
            </a:r>
            <a:r>
              <a:rPr lang="en-US" altLang="zh-CN" sz="1400" dirty="0" err="1" smtClean="0">
                <a:ea typeface="黑体" pitchFamily="49" charset="-122"/>
              </a:rPr>
              <a:t>Haixun</a:t>
            </a:r>
            <a:r>
              <a:rPr lang="en-US" altLang="zh-CN" sz="1400" dirty="0" smtClean="0">
                <a:ea typeface="黑体" pitchFamily="49" charset="-122"/>
              </a:rPr>
              <a:t> Wang, </a:t>
            </a:r>
            <a:r>
              <a:rPr lang="en-US" altLang="zh-CN" sz="1400" dirty="0" err="1" smtClean="0">
                <a:ea typeface="黑体" pitchFamily="49" charset="-122"/>
              </a:rPr>
              <a:t>Gao</a:t>
            </a:r>
            <a:r>
              <a:rPr lang="en-US" altLang="zh-CN" sz="1400" dirty="0" smtClean="0">
                <a:ea typeface="黑体" pitchFamily="49" charset="-122"/>
              </a:rPr>
              <a:t> Cong,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Proxies for Shortest Path and Distance Queries. </a:t>
            </a:r>
            <a:r>
              <a:rPr lang="en-US" altLang="zh-CN" sz="1400" b="1" dirty="0" smtClean="0">
                <a:solidFill>
                  <a:srgbClr val="C00000"/>
                </a:solidFill>
                <a:ea typeface="黑体" pitchFamily="49" charset="-122"/>
              </a:rPr>
              <a:t>ICDE </a:t>
            </a:r>
            <a:r>
              <a:rPr lang="en-US" altLang="zh-CN" sz="1400" b="1" smtClean="0">
                <a:solidFill>
                  <a:srgbClr val="C00000"/>
                </a:solidFill>
                <a:ea typeface="黑体" pitchFamily="49" charset="-122"/>
              </a:rPr>
              <a:t>2017 (TKDE </a:t>
            </a:r>
            <a:r>
              <a:rPr lang="en-US" altLang="zh-CN" sz="1400" b="1" dirty="0" smtClean="0">
                <a:solidFill>
                  <a:srgbClr val="C00000"/>
                </a:solidFill>
                <a:ea typeface="黑体" pitchFamily="49" charset="-122"/>
              </a:rPr>
              <a:t>Extended Abstract)</a:t>
            </a:r>
            <a:r>
              <a:rPr lang="en-US" altLang="zh-CN" sz="1400" dirty="0" smtClean="0">
                <a:ea typeface="黑体" pitchFamily="49" charset="-122"/>
              </a:rPr>
              <a:t>.</a:t>
            </a:r>
            <a:endParaRPr lang="en-US" altLang="zh-CN" sz="1400" dirty="0" err="1" smtClean="0">
              <a:ea typeface="黑体" pitchFamily="49"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Network Anomaly</a:t>
            </a:r>
            <a:endParaRPr lang="zh-CN" altLang="en-US" sz="3600" dirty="0"/>
          </a:p>
        </p:txBody>
      </p:sp>
      <p:sp>
        <p:nvSpPr>
          <p:cNvPr id="3" name="内容占位符 2"/>
          <p:cNvSpPr>
            <a:spLocks noGrp="1"/>
          </p:cNvSpPr>
          <p:nvPr>
            <p:ph idx="1"/>
          </p:nvPr>
        </p:nvSpPr>
        <p:spPr>
          <a:xfrm>
            <a:off x="69696" y="908720"/>
            <a:ext cx="4718328" cy="1636804"/>
          </a:xfrm>
        </p:spPr>
        <p:txBody>
          <a:bodyPr/>
          <a:lstStyle/>
          <a:p>
            <a:pPr>
              <a:buNone/>
            </a:pPr>
            <a:r>
              <a:rPr lang="en-US" altLang="zh-CN" sz="2400" dirty="0" smtClean="0">
                <a:solidFill>
                  <a:srgbClr val="FF0000"/>
                </a:solidFill>
                <a:latin typeface="+mj-lt"/>
              </a:rPr>
              <a:t>Structural hole theory </a:t>
            </a:r>
            <a:r>
              <a:rPr lang="en-US" altLang="zh-CN" sz="2400" baseline="30000" dirty="0" smtClean="0">
                <a:latin typeface="+mj-lt"/>
              </a:rPr>
              <a:t>[</a:t>
            </a:r>
            <a:r>
              <a:rPr lang="en-US" altLang="zh-CN" sz="2400" baseline="30000" dirty="0" smtClean="0">
                <a:ea typeface="黑体" pitchFamily="49" charset="-122"/>
              </a:rPr>
              <a:t>Burt </a:t>
            </a:r>
            <a:r>
              <a:rPr lang="en-US" altLang="zh-CN" sz="2400" baseline="30000" dirty="0" smtClean="0">
                <a:latin typeface="+mj-lt"/>
              </a:rPr>
              <a:t>1992,2004]</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endParaRPr lang="zh-CN" altLang="en-US" dirty="0" smtClean="0">
              <a:latin typeface="+mj-lt"/>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29</a:t>
            </a:fld>
            <a:endParaRPr lang="zh-CN" altLang="en-US" dirty="0"/>
          </a:p>
        </p:txBody>
      </p:sp>
      <p:sp>
        <p:nvSpPr>
          <p:cNvPr id="9" name="矩形 8"/>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0" name="图片 9" descr="download-burt.jpg"/>
          <p:cNvPicPr>
            <a:picLocks noChangeAspect="1"/>
          </p:cNvPicPr>
          <p:nvPr/>
        </p:nvPicPr>
        <p:blipFill>
          <a:blip r:embed="rId3" cstate="print"/>
          <a:stretch>
            <a:fillRect/>
          </a:stretch>
        </p:blipFill>
        <p:spPr>
          <a:xfrm>
            <a:off x="7524328" y="881357"/>
            <a:ext cx="1584176" cy="2043587"/>
          </a:xfrm>
          <a:prstGeom prst="rect">
            <a:avLst/>
          </a:prstGeom>
        </p:spPr>
      </p:pic>
      <p:pic>
        <p:nvPicPr>
          <p:cNvPr id="1026" name="Picture 2"/>
          <p:cNvPicPr>
            <a:picLocks noChangeAspect="1" noChangeArrowheads="1"/>
          </p:cNvPicPr>
          <p:nvPr/>
        </p:nvPicPr>
        <p:blipFill>
          <a:blip r:embed="rId4" cstate="print"/>
          <a:srcRect/>
          <a:stretch>
            <a:fillRect/>
          </a:stretch>
        </p:blipFill>
        <p:spPr bwMode="auto">
          <a:xfrm>
            <a:off x="35496" y="2420888"/>
            <a:ext cx="3667125" cy="2847975"/>
          </a:xfrm>
          <a:prstGeom prst="rect">
            <a:avLst/>
          </a:prstGeom>
          <a:noFill/>
          <a:ln w="9525">
            <a:noFill/>
            <a:miter lim="800000"/>
            <a:headEnd/>
            <a:tailEnd/>
          </a:ln>
        </p:spPr>
      </p:pic>
      <p:sp>
        <p:nvSpPr>
          <p:cNvPr id="12" name="矩形 11"/>
          <p:cNvSpPr/>
          <p:nvPr/>
        </p:nvSpPr>
        <p:spPr>
          <a:xfrm>
            <a:off x="251520" y="5446965"/>
            <a:ext cx="8568952" cy="646331"/>
          </a:xfrm>
          <a:prstGeom prst="rect">
            <a:avLst/>
          </a:prstGeom>
        </p:spPr>
        <p:txBody>
          <a:bodyPr wrap="square">
            <a:spAutoFit/>
          </a:bodyPr>
          <a:lstStyle/>
          <a:p>
            <a:r>
              <a:rPr lang="en-US" altLang="zh-CN" dirty="0" smtClean="0">
                <a:solidFill>
                  <a:srgbClr val="FF0000"/>
                </a:solidFill>
              </a:rPr>
              <a:t>Node A (brokers) </a:t>
            </a:r>
            <a:r>
              <a:rPr lang="en-US" altLang="zh-CN" dirty="0" smtClean="0"/>
              <a:t>is more likely to get novel information than node B, even though they have the same number of links. </a:t>
            </a:r>
            <a:endParaRPr lang="zh-CN" altLang="en-US" dirty="0"/>
          </a:p>
        </p:txBody>
      </p:sp>
      <p:sp>
        <p:nvSpPr>
          <p:cNvPr id="13" name="矩形 12"/>
          <p:cNvSpPr/>
          <p:nvPr/>
        </p:nvSpPr>
        <p:spPr>
          <a:xfrm>
            <a:off x="5932437" y="3582049"/>
            <a:ext cx="3104059" cy="923330"/>
          </a:xfrm>
          <a:prstGeom prst="rect">
            <a:avLst/>
          </a:prstGeom>
        </p:spPr>
        <p:txBody>
          <a:bodyPr wrap="square">
            <a:spAutoFit/>
          </a:bodyPr>
          <a:lstStyle/>
          <a:p>
            <a:r>
              <a:rPr lang="en-US" altLang="zh-CN" b="1" dirty="0" smtClean="0">
                <a:solidFill>
                  <a:srgbClr val="FF0000"/>
                </a:solidFill>
              </a:rPr>
              <a:t>Bridge counts: </a:t>
            </a:r>
            <a:r>
              <a:rPr lang="en-US" altLang="zh-CN" dirty="0" smtClean="0"/>
              <a:t>a simple and intuitive measure of structural holes in a network. </a:t>
            </a:r>
            <a:endParaRPr lang="en-US" altLang="zh-CN" dirty="0"/>
          </a:p>
        </p:txBody>
      </p:sp>
      <p:sp>
        <p:nvSpPr>
          <p:cNvPr id="11" name="矩形 10"/>
          <p:cNvSpPr/>
          <p:nvPr/>
        </p:nvSpPr>
        <p:spPr>
          <a:xfrm>
            <a:off x="125760" y="6237312"/>
            <a:ext cx="8892480" cy="523220"/>
          </a:xfrm>
          <a:prstGeom prst="rect">
            <a:avLst/>
          </a:prstGeom>
          <a:ln>
            <a:solidFill>
              <a:srgbClr val="000099"/>
            </a:solidFill>
          </a:ln>
        </p:spPr>
        <p:txBody>
          <a:bodyPr wrap="square">
            <a:spAutoFit/>
          </a:bodyPr>
          <a:lstStyle/>
          <a:p>
            <a:r>
              <a:rPr lang="en-US" altLang="zh-CN" sz="1400" dirty="0" smtClean="0">
                <a:ea typeface="黑体" pitchFamily="49" charset="-122"/>
              </a:rPr>
              <a:t>Burt, Ronald S. (1992). Structural holes: the social structure of competition. Harvard University Press.</a:t>
            </a:r>
          </a:p>
          <a:p>
            <a:r>
              <a:rPr lang="en-US" altLang="zh-CN" sz="1400" dirty="0" smtClean="0">
                <a:ea typeface="黑体" pitchFamily="49" charset="-122"/>
              </a:rPr>
              <a:t>Burt, Ronald S. (2004). Structural Holes and Good Ideas. </a:t>
            </a:r>
            <a:r>
              <a:rPr lang="en-US" altLang="zh-CN" sz="1400" b="1" dirty="0" smtClean="0">
                <a:solidFill>
                  <a:srgbClr val="CC3300"/>
                </a:solidFill>
                <a:ea typeface="黑体" pitchFamily="49" charset="-122"/>
              </a:rPr>
              <a:t>American Journal of Sociology</a:t>
            </a:r>
            <a:r>
              <a:rPr lang="en-US" altLang="zh-CN" sz="1400" dirty="0" smtClean="0">
                <a:ea typeface="黑体" pitchFamily="49" charset="-122"/>
              </a:rPr>
              <a:t> 110 (2): 349–399.</a:t>
            </a:r>
            <a:endParaRPr lang="zh-CN" altLang="en-US" sz="1400" dirty="0" smtClean="0">
              <a:ea typeface="黑体" pitchFamily="49" charset="-122"/>
            </a:endParaRPr>
          </a:p>
        </p:txBody>
      </p:sp>
      <p:pic>
        <p:nvPicPr>
          <p:cNvPr id="1027" name="Picture 3"/>
          <p:cNvPicPr>
            <a:picLocks noChangeAspect="1" noChangeArrowheads="1"/>
          </p:cNvPicPr>
          <p:nvPr/>
        </p:nvPicPr>
        <p:blipFill>
          <a:blip r:embed="rId5" cstate="print"/>
          <a:srcRect/>
          <a:stretch>
            <a:fillRect/>
          </a:stretch>
        </p:blipFill>
        <p:spPr bwMode="auto">
          <a:xfrm>
            <a:off x="3735685" y="2780928"/>
            <a:ext cx="2276475" cy="2390775"/>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3</a:t>
            </a:fld>
            <a:endParaRPr lang="zh-CN" alt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Network Anomaly</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
        <p:nvSpPr>
          <p:cNvPr id="11" name="矩形 10"/>
          <p:cNvSpPr/>
          <p:nvPr/>
        </p:nvSpPr>
        <p:spPr>
          <a:xfrm>
            <a:off x="467544" y="3174067"/>
            <a:ext cx="8208912" cy="830997"/>
          </a:xfrm>
          <a:prstGeom prst="rect">
            <a:avLst/>
          </a:prstGeom>
        </p:spPr>
        <p:txBody>
          <a:bodyPr wrap="square">
            <a:spAutoFit/>
          </a:bodyPr>
          <a:lstStyle/>
          <a:p>
            <a:pPr algn="ctr"/>
            <a:r>
              <a:rPr lang="en-US" altLang="zh-CN" sz="2400" dirty="0" smtClean="0">
                <a:solidFill>
                  <a:srgbClr val="FF0000"/>
                </a:solidFill>
              </a:rPr>
              <a:t>How to detect social brokers?</a:t>
            </a:r>
          </a:p>
          <a:p>
            <a:pPr algn="ctr"/>
            <a:r>
              <a:rPr lang="en-US" altLang="zh-CN" sz="2400" dirty="0" smtClean="0">
                <a:solidFill>
                  <a:srgbClr val="FF0000"/>
                </a:solidFill>
              </a:rPr>
              <a:t>A formal quantitative  definition is needed in the first place! </a:t>
            </a:r>
            <a:endParaRPr lang="zh-CN" altLang="en-US" sz="2400" dirty="0">
              <a:solidFill>
                <a:srgbClr val="FF0000"/>
              </a:solidFill>
            </a:endParaRPr>
          </a:p>
        </p:txBody>
      </p:sp>
      <p:pic>
        <p:nvPicPr>
          <p:cNvPr id="2050" name="Picture 2"/>
          <p:cNvPicPr>
            <a:picLocks noChangeAspect="1" noChangeArrowheads="1"/>
          </p:cNvPicPr>
          <p:nvPr/>
        </p:nvPicPr>
        <p:blipFill>
          <a:blip r:embed="rId3" cstate="print"/>
          <a:srcRect/>
          <a:stretch>
            <a:fillRect/>
          </a:stretch>
        </p:blipFill>
        <p:spPr bwMode="auto">
          <a:xfrm>
            <a:off x="1691680" y="4797152"/>
            <a:ext cx="6091268" cy="1008112"/>
          </a:xfrm>
          <a:prstGeom prst="rect">
            <a:avLst/>
          </a:prstGeom>
          <a:noFill/>
          <a:ln w="9525">
            <a:noFill/>
            <a:miter lim="800000"/>
            <a:headEnd/>
            <a:tailEnd/>
          </a:ln>
        </p:spPr>
      </p:pic>
      <p:sp>
        <p:nvSpPr>
          <p:cNvPr id="14" name="矩形 13"/>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
        <p:nvSpPr>
          <p:cNvPr id="15" name="矩形 14"/>
          <p:cNvSpPr/>
          <p:nvPr/>
        </p:nvSpPr>
        <p:spPr>
          <a:xfrm>
            <a:off x="251520" y="4211796"/>
            <a:ext cx="8712968" cy="369332"/>
          </a:xfrm>
          <a:prstGeom prst="rect">
            <a:avLst/>
          </a:prstGeom>
        </p:spPr>
        <p:txBody>
          <a:bodyPr wrap="square">
            <a:spAutoFit/>
          </a:bodyPr>
          <a:lstStyle/>
          <a:p>
            <a:r>
              <a:rPr lang="zh-CN" altLang="en-US" dirty="0" smtClean="0">
                <a:solidFill>
                  <a:srgbClr val="FF0000"/>
                </a:solidFill>
                <a:latin typeface="黑体" pitchFamily="49" charset="-122"/>
                <a:ea typeface="黑体" pitchFamily="49" charset="-122"/>
              </a:rPr>
              <a:t>定义</a:t>
            </a:r>
            <a:r>
              <a:rPr lang="en-US" altLang="zh-CN" dirty="0" smtClean="0"/>
              <a:t>: Those nodes that connect to a number of diverse influential communities.</a:t>
            </a:r>
          </a:p>
        </p:txBody>
      </p:sp>
      <p:sp>
        <p:nvSpPr>
          <p:cNvPr id="13" name="内容占位符 2"/>
          <p:cNvSpPr>
            <a:spLocks noGrp="1"/>
          </p:cNvSpPr>
          <p:nvPr>
            <p:ph idx="1"/>
          </p:nvPr>
        </p:nvSpPr>
        <p:spPr>
          <a:xfrm>
            <a:off x="69696" y="908720"/>
            <a:ext cx="4502304" cy="1636804"/>
          </a:xfrm>
        </p:spPr>
        <p:txBody>
          <a:bodyPr/>
          <a:lstStyle/>
          <a:p>
            <a:pPr>
              <a:buNone/>
            </a:pPr>
            <a:r>
              <a:rPr lang="en-US" altLang="zh-CN" sz="2400" dirty="0" smtClean="0">
                <a:solidFill>
                  <a:srgbClr val="FF0000"/>
                </a:solidFill>
                <a:latin typeface="+mj-lt"/>
              </a:rPr>
              <a:t>Structural hole theory </a:t>
            </a:r>
            <a:r>
              <a:rPr lang="en-US" altLang="zh-CN" sz="2400" dirty="0" smtClean="0">
                <a:latin typeface="+mj-lt"/>
              </a:rPr>
              <a:t>(1992)</a:t>
            </a:r>
          </a:p>
          <a:p>
            <a:pPr marL="180000" indent="-72000">
              <a:buFont typeface="Arial" pitchFamily="34" charset="0"/>
              <a:buChar char="•"/>
            </a:pPr>
            <a:r>
              <a:rPr lang="en-US" altLang="zh-CN" sz="1800" dirty="0" smtClean="0">
                <a:latin typeface="+mj-lt"/>
              </a:rPr>
              <a:t>Theory of social capital</a:t>
            </a:r>
          </a:p>
          <a:p>
            <a:pPr marL="180000" indent="-72000">
              <a:buFont typeface="Arial" pitchFamily="34" charset="0"/>
              <a:buChar char="•"/>
            </a:pPr>
            <a:r>
              <a:rPr lang="en-US" altLang="zh-CN" sz="1800" dirty="0" smtClean="0">
                <a:latin typeface="+mj-lt"/>
              </a:rPr>
              <a:t>Lack of connection between two nodes that is bridged by a broker</a:t>
            </a:r>
          </a:p>
          <a:p>
            <a:endParaRPr lang="zh-CN" altLang="en-US" dirty="0" smtClean="0">
              <a:latin typeface="+mj-lt"/>
            </a:endParaRPr>
          </a:p>
          <a:p>
            <a:pPr lvl="1"/>
            <a:endParaRPr lang="en-US" altLang="zh-CN" dirty="0" smtClean="0">
              <a:latin typeface="+mj-lt"/>
            </a:endParaRPr>
          </a:p>
          <a:p>
            <a:pPr>
              <a:buNone/>
            </a:pPr>
            <a:endParaRPr lang="zh-CN" altLang="en-US" dirty="0" smtClean="0">
              <a:latin typeface="+mj-lt"/>
            </a:endParaRPr>
          </a:p>
        </p:txBody>
      </p:sp>
      <p:sp>
        <p:nvSpPr>
          <p:cNvPr id="16" name="矩形 15"/>
          <p:cNvSpPr/>
          <p:nvPr/>
        </p:nvSpPr>
        <p:spPr>
          <a:xfrm>
            <a:off x="4355976" y="974338"/>
            <a:ext cx="3168352" cy="1446550"/>
          </a:xfrm>
          <a:prstGeom prst="rect">
            <a:avLst/>
          </a:prstGeom>
        </p:spPr>
        <p:txBody>
          <a:bodyPr wrap="square">
            <a:spAutoFit/>
          </a:bodyPr>
          <a:lstStyle/>
          <a:p>
            <a:pPr algn="r"/>
            <a:r>
              <a:rPr lang="en-US" altLang="zh-CN" b="1" dirty="0" smtClean="0"/>
              <a:t>Prof. Ronald S. Burt</a:t>
            </a:r>
            <a:r>
              <a:rPr lang="en-US" altLang="zh-CN" dirty="0" smtClean="0"/>
              <a:t> </a:t>
            </a:r>
          </a:p>
          <a:p>
            <a:pPr algn="r">
              <a:buFont typeface="Arial" pitchFamily="34" charset="0"/>
              <a:buChar char="•"/>
            </a:pPr>
            <a:r>
              <a:rPr lang="en-US" altLang="zh-CN" sz="1400" dirty="0" smtClean="0"/>
              <a:t> University of Chicago</a:t>
            </a:r>
          </a:p>
          <a:p>
            <a:pPr algn="r">
              <a:buFont typeface="Arial" pitchFamily="34" charset="0"/>
              <a:buChar char="•"/>
            </a:pPr>
            <a:r>
              <a:rPr lang="en-US" altLang="zh-CN" sz="1400" dirty="0" smtClean="0"/>
              <a:t> Fellow, American Academy of Arts and Sciences (1993)</a:t>
            </a:r>
          </a:p>
          <a:p>
            <a:pPr algn="r">
              <a:buFont typeface="Arial" pitchFamily="34" charset="0"/>
              <a:buChar char="•"/>
            </a:pPr>
            <a:r>
              <a:rPr lang="en-US" altLang="zh-CN" sz="1400" dirty="0" smtClean="0"/>
              <a:t> Fellow, Center for Advanced Study in the Behavioral Sciences(1984)</a:t>
            </a:r>
            <a:endParaRPr lang="zh-CN" altLang="en-US" sz="1600" b="1" dirty="0"/>
          </a:p>
        </p:txBody>
      </p:sp>
      <p:pic>
        <p:nvPicPr>
          <p:cNvPr id="17" name="图片 16" descr="download-burt.jpg"/>
          <p:cNvPicPr>
            <a:picLocks noChangeAspect="1"/>
          </p:cNvPicPr>
          <p:nvPr/>
        </p:nvPicPr>
        <p:blipFill>
          <a:blip r:embed="rId4" cstate="print"/>
          <a:stretch>
            <a:fillRect/>
          </a:stretch>
        </p:blipFill>
        <p:spPr>
          <a:xfrm>
            <a:off x="7524328" y="881357"/>
            <a:ext cx="1584176" cy="20435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图片 7" descr="Screen_Shot_2015-05-04_at_11.27.46_AM.png"/>
          <p:cNvPicPr>
            <a:picLocks noChangeAspect="1"/>
          </p:cNvPicPr>
          <p:nvPr/>
        </p:nvPicPr>
        <p:blipFill>
          <a:blip r:embed="rId3" cstate="print"/>
          <a:stretch>
            <a:fillRect/>
          </a:stretch>
        </p:blipFill>
        <p:spPr>
          <a:xfrm>
            <a:off x="5102716" y="1285860"/>
            <a:ext cx="4005788" cy="2860018"/>
          </a:xfrm>
          <a:prstGeom prst="rect">
            <a:avLst/>
          </a:prstGeom>
        </p:spPr>
      </p:pic>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Network Anomaly</a:t>
            </a:r>
            <a:endParaRPr lang="zh-CN" altLang="en-US" sz="3600" dirty="0"/>
          </a:p>
        </p:txBody>
      </p:sp>
      <p:sp>
        <p:nvSpPr>
          <p:cNvPr id="3" name="内容占位符 2"/>
          <p:cNvSpPr>
            <a:spLocks noGrp="1"/>
          </p:cNvSpPr>
          <p:nvPr>
            <p:ph idx="1"/>
          </p:nvPr>
        </p:nvSpPr>
        <p:spPr>
          <a:xfrm>
            <a:off x="69696" y="836712"/>
            <a:ext cx="5716750" cy="4163924"/>
          </a:xfrm>
        </p:spPr>
        <p:txBody>
          <a:bodyPr/>
          <a:lstStyle/>
          <a:p>
            <a:r>
              <a:rPr lang="en-US" altLang="zh-CN" sz="2200" b="1" dirty="0" smtClean="0">
                <a:solidFill>
                  <a:srgbClr val="FF0000"/>
                </a:solidFill>
              </a:rPr>
              <a:t>A graph embedding approach</a:t>
            </a:r>
          </a:p>
          <a:p>
            <a:pPr lvl="1"/>
            <a:r>
              <a:rPr lang="en-US" altLang="zh-CN" sz="2000" dirty="0" smtClean="0"/>
              <a:t>Two-in-One</a:t>
            </a:r>
          </a:p>
          <a:p>
            <a:pPr lvl="1"/>
            <a:r>
              <a:rPr lang="en-US" altLang="zh-CN" sz="2000" dirty="0" smtClean="0"/>
              <a:t>Graphs are represented as </a:t>
            </a:r>
            <a:r>
              <a:rPr lang="en-US" altLang="zh-CN" sz="2000" dirty="0" err="1" smtClean="0"/>
              <a:t>matries</a:t>
            </a:r>
            <a:endParaRPr lang="en-US" altLang="zh-CN" sz="2000" dirty="0" smtClean="0"/>
          </a:p>
          <a:p>
            <a:pPr>
              <a:spcBef>
                <a:spcPts val="1200"/>
              </a:spcBef>
            </a:pPr>
            <a:r>
              <a:rPr lang="en-US" altLang="zh-CN" sz="2200" b="1" dirty="0" smtClean="0">
                <a:solidFill>
                  <a:srgbClr val="FF0000"/>
                </a:solidFill>
                <a:ea typeface="Arial Unicode MS" pitchFamily="34" charset="-122"/>
                <a:cs typeface="Arial Unicode MS" pitchFamily="34" charset="-122"/>
              </a:rPr>
              <a:t>Data Approximation (k + </a:t>
            </a:r>
            <a:r>
              <a:rPr lang="el-GR" altLang="zh-CN" sz="2200" b="1" dirty="0" smtClean="0">
                <a:solidFill>
                  <a:srgbClr val="FF0000"/>
                </a:solidFill>
                <a:ea typeface="Arial Unicode MS" pitchFamily="34" charset="-122"/>
                <a:cs typeface="Arial Unicode MS" pitchFamily="34" charset="-122"/>
              </a:rPr>
              <a:t>α</a:t>
            </a:r>
            <a:r>
              <a:rPr lang="en-US" altLang="zh-CN" sz="2200" b="1" dirty="0" smtClean="0">
                <a:solidFill>
                  <a:srgbClr val="FF0000"/>
                </a:solidFill>
                <a:ea typeface="Arial Unicode MS" pitchFamily="34" charset="-122"/>
                <a:cs typeface="Arial Unicode MS" pitchFamily="34" charset="-122"/>
              </a:rPr>
              <a:t> reduction)</a:t>
            </a:r>
          </a:p>
          <a:p>
            <a:pPr lvl="1"/>
            <a:r>
              <a:rPr lang="en-US" altLang="zh-CN" sz="2000" dirty="0" smtClean="0"/>
              <a:t>High storage cost of matrix</a:t>
            </a:r>
          </a:p>
          <a:p>
            <a:pPr lvl="1"/>
            <a:r>
              <a:rPr lang="en-US" altLang="zh-CN" sz="2000" dirty="0" smtClean="0"/>
              <a:t>Transform a n*d matrix to a n</a:t>
            </a:r>
            <a:r>
              <a:rPr lang="zh-CN" altLang="en-US" sz="2000" dirty="0" smtClean="0"/>
              <a:t>*</a:t>
            </a:r>
            <a:r>
              <a:rPr lang="en-US" altLang="zh-CN" sz="2000" dirty="0" smtClean="0"/>
              <a:t>k</a:t>
            </a:r>
            <a:r>
              <a:rPr lang="zh-CN" altLang="en-US" sz="2000" dirty="0" smtClean="0"/>
              <a:t> </a:t>
            </a:r>
            <a:r>
              <a:rPr lang="en-US" altLang="zh-CN" sz="2000" dirty="0" smtClean="0"/>
              <a:t>one,</a:t>
            </a:r>
          </a:p>
          <a:p>
            <a:pPr lvl="1"/>
            <a:r>
              <a:rPr lang="en-US" altLang="zh-CN" sz="2000" dirty="0" smtClean="0"/>
              <a:t>n: # of nodes, d: # of communities</a:t>
            </a:r>
          </a:p>
          <a:p>
            <a:pPr lvl="1"/>
            <a:r>
              <a:rPr lang="en-US" altLang="zh-CN" sz="2000" dirty="0" smtClean="0"/>
              <a:t>k: average node degree, </a:t>
            </a:r>
            <a:r>
              <a:rPr lang="en-US" altLang="zh-CN" sz="2000" dirty="0" smtClean="0">
                <a:solidFill>
                  <a:srgbClr val="000000"/>
                </a:solidFill>
                <a:cs typeface="+mn-cs"/>
              </a:rPr>
              <a:t>k&lt;&lt;d</a:t>
            </a:r>
            <a:endParaRPr lang="en-US" altLang="zh-CN" sz="1600" dirty="0" smtClean="0"/>
          </a:p>
          <a:p>
            <a:pPr lvl="1"/>
            <a:r>
              <a:rPr lang="en-US" altLang="zh-CN" sz="2000" dirty="0" smtClean="0"/>
              <a:t>The </a:t>
            </a:r>
            <a:r>
              <a:rPr lang="en-US" altLang="zh-CN" sz="2000" dirty="0" err="1" smtClean="0"/>
              <a:t>ith</a:t>
            </a:r>
            <a:r>
              <a:rPr lang="en-US" altLang="zh-CN" sz="2000" dirty="0" smtClean="0"/>
              <a:t> entry (feature ) in a d-dimension vector is the weight that the node belongs to community </a:t>
            </a:r>
            <a:r>
              <a:rPr lang="en-US" altLang="zh-CN" sz="2000" dirty="0" err="1" smtClean="0"/>
              <a:t>i</a:t>
            </a:r>
            <a:endParaRPr lang="zh-CN" altLang="en-US" dirty="0"/>
          </a:p>
        </p:txBody>
      </p:sp>
      <p:sp>
        <p:nvSpPr>
          <p:cNvPr id="5" name="TextBox 4"/>
          <p:cNvSpPr txBox="1"/>
          <p:nvPr/>
        </p:nvSpPr>
        <p:spPr>
          <a:xfrm>
            <a:off x="72008" y="5229200"/>
            <a:ext cx="8999984" cy="77156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Our data approximation technique (</a:t>
            </a:r>
            <a:r>
              <a:rPr lang="en-US" altLang="zh-CN" sz="2400" dirty="0" smtClean="0">
                <a:solidFill>
                  <a:srgbClr val="FF0000"/>
                </a:solidFill>
                <a:latin typeface="Arial Unicode MS" pitchFamily="34" charset="-122"/>
                <a:ea typeface="Arial Unicode MS" pitchFamily="34" charset="-122"/>
                <a:cs typeface="Arial Unicode MS" pitchFamily="34" charset="-122"/>
              </a:rPr>
              <a:t>k + </a:t>
            </a:r>
            <a:r>
              <a:rPr lang="el-GR" altLang="zh-CN" sz="2400" dirty="0" smtClean="0">
                <a:solidFill>
                  <a:srgbClr val="FF0000"/>
                </a:solidFill>
                <a:latin typeface="Arial Unicode MS" pitchFamily="34" charset="-122"/>
                <a:ea typeface="Arial Unicode MS" pitchFamily="34" charset="-122"/>
                <a:cs typeface="Arial Unicode MS" pitchFamily="34" charset="-122"/>
              </a:rPr>
              <a:t>α</a:t>
            </a:r>
            <a:r>
              <a:rPr lang="en-US" altLang="zh-CN" sz="2400" dirty="0" smtClean="0">
                <a:solidFill>
                  <a:srgbClr val="FF0000"/>
                </a:solidFill>
                <a:latin typeface="Arial Unicode MS" pitchFamily="34" charset="-122"/>
                <a:ea typeface="Arial Unicode MS" pitchFamily="34" charset="-122"/>
                <a:cs typeface="Arial Unicode MS" pitchFamily="34" charset="-122"/>
              </a:rPr>
              <a:t> reduction</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improves (1%, F1) on accuracy</a:t>
            </a:r>
            <a:r>
              <a:rPr lang="zh-CN" altLang="en-US"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 </a:t>
            </a:r>
            <a:r>
              <a:rPr lang="en-US" altLang="zh-CN" sz="2400" dirty="0" smtClean="0">
                <a:solidFill>
                  <a:srgbClr val="FF0000"/>
                </a:solidFill>
                <a:latin typeface="Arial Unicode MS" pitchFamily="34" charset="-122"/>
                <a:ea typeface="Arial Unicode MS" pitchFamily="34" charset="-122"/>
                <a:cs typeface="Arial Unicode MS" pitchFamily="34" charset="-122"/>
                <a:sym typeface="Wingdings" pitchFamily="2" charset="2"/>
              </a:rPr>
              <a:t>and 25% on efficiency!</a:t>
            </a:r>
            <a:endParaRPr lang="en-US" altLang="zh-CN" sz="24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31</a:t>
            </a:fld>
            <a:endParaRPr lang="zh-CN" altLang="en-US" dirty="0"/>
          </a:p>
        </p:txBody>
      </p:sp>
      <p:sp>
        <p:nvSpPr>
          <p:cNvPr id="9" name="矩形 8"/>
          <p:cNvSpPr/>
          <p:nvPr/>
        </p:nvSpPr>
        <p:spPr>
          <a:xfrm>
            <a:off x="5617350" y="4000504"/>
            <a:ext cx="3312368" cy="369332"/>
          </a:xfrm>
          <a:prstGeom prst="rect">
            <a:avLst/>
          </a:prstGeom>
        </p:spPr>
        <p:txBody>
          <a:bodyPr wrap="square">
            <a:spAutoFit/>
          </a:bodyPr>
          <a:lstStyle/>
          <a:p>
            <a:pPr algn="ctr"/>
            <a:r>
              <a:rPr lang="en-US" altLang="zh-CN" b="1" dirty="0" smtClean="0">
                <a:solidFill>
                  <a:srgbClr val="000099"/>
                </a:solidFill>
              </a:rPr>
              <a:t>(Gordon) Hughes Effect </a:t>
            </a:r>
            <a:endParaRPr lang="zh-CN" altLang="en-US" b="1" dirty="0">
              <a:solidFill>
                <a:srgbClr val="000099"/>
              </a:solidFill>
            </a:endParaRPr>
          </a:p>
        </p:txBody>
      </p:sp>
      <p:sp>
        <p:nvSpPr>
          <p:cNvPr id="12" name="矩形 11"/>
          <p:cNvSpPr/>
          <p:nvPr/>
        </p:nvSpPr>
        <p:spPr>
          <a:xfrm>
            <a:off x="89756" y="6165304"/>
            <a:ext cx="8964488" cy="523220"/>
          </a:xfrm>
          <a:prstGeom prst="rect">
            <a:avLst/>
          </a:prstGeom>
          <a:ln>
            <a:solidFill>
              <a:srgbClr val="000099"/>
            </a:solidFill>
          </a:ln>
        </p:spPr>
        <p:txBody>
          <a:bodyPr wrap="square">
            <a:spAutoFit/>
          </a:bodyPr>
          <a:lstStyle/>
          <a:p>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C.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An Embedding Approach to Anomaly Detection. </a:t>
            </a:r>
            <a:r>
              <a:rPr lang="en-US" altLang="zh-CN" sz="1400" b="1" dirty="0" smtClean="0">
                <a:solidFill>
                  <a:srgbClr val="C00000"/>
                </a:solidFill>
                <a:ea typeface="黑体" pitchFamily="49" charset="-122"/>
              </a:rPr>
              <a:t>ICDE 2016.</a:t>
            </a:r>
            <a:endParaRPr lang="zh-CN" altLang="en-US" sz="1400" b="1" dirty="0">
              <a:solidFill>
                <a:srgbClr val="C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Network Link Prediction</a:t>
            </a:r>
            <a:endParaRPr lang="zh-CN" altLang="en-US" sz="3600" dirty="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sp>
        <p:nvSpPr>
          <p:cNvPr id="7" name="矩形 6"/>
          <p:cNvSpPr/>
          <p:nvPr/>
        </p:nvSpPr>
        <p:spPr>
          <a:xfrm>
            <a:off x="0" y="5808166"/>
            <a:ext cx="9144000" cy="1031051"/>
          </a:xfrm>
          <a:prstGeom prst="rect">
            <a:avLst/>
          </a:prstGeom>
          <a:ln>
            <a:solidFill>
              <a:srgbClr val="000099"/>
            </a:solidFill>
          </a:ln>
        </p:spPr>
        <p:txBody>
          <a:bodyPr wrap="square">
            <a:spAutoFit/>
          </a:bodyPr>
          <a:lstStyle/>
          <a:p>
            <a:r>
              <a:rPr lang="en-US" altLang="zh-CN" sz="1400" dirty="0" err="1" smtClean="0">
                <a:ea typeface="黑体" pitchFamily="49" charset="-122"/>
              </a:rPr>
              <a:t>Dashun</a:t>
            </a:r>
            <a:r>
              <a:rPr lang="en-US" altLang="zh-CN" sz="1400" dirty="0" smtClean="0">
                <a:ea typeface="黑体" pitchFamily="49" charset="-122"/>
              </a:rPr>
              <a:t> Wang, Dino </a:t>
            </a:r>
            <a:r>
              <a:rPr lang="en-US" altLang="zh-CN" sz="1400" dirty="0" err="1" smtClean="0">
                <a:ea typeface="黑体" pitchFamily="49" charset="-122"/>
              </a:rPr>
              <a:t>Pedreschi</a:t>
            </a:r>
            <a:r>
              <a:rPr lang="en-US" altLang="zh-CN" sz="1400" dirty="0" smtClean="0">
                <a:ea typeface="黑体" pitchFamily="49" charset="-122"/>
              </a:rPr>
              <a:t>, </a:t>
            </a:r>
            <a:r>
              <a:rPr lang="en-US" altLang="zh-CN" sz="1400" dirty="0" err="1" smtClean="0">
                <a:ea typeface="黑体" pitchFamily="49" charset="-122"/>
              </a:rPr>
              <a:t>Chaoming</a:t>
            </a:r>
            <a:r>
              <a:rPr lang="en-US" altLang="zh-CN" sz="1400" dirty="0" smtClean="0">
                <a:ea typeface="黑体" pitchFamily="49" charset="-122"/>
              </a:rPr>
              <a:t> Song, </a:t>
            </a:r>
            <a:r>
              <a:rPr lang="en-US" altLang="zh-CN" sz="1400" dirty="0" err="1" smtClean="0">
                <a:ea typeface="黑体" pitchFamily="49" charset="-122"/>
              </a:rPr>
              <a:t>Fosca</a:t>
            </a:r>
            <a:r>
              <a:rPr lang="en-US" altLang="zh-CN" sz="1400" dirty="0" smtClean="0">
                <a:ea typeface="黑体" pitchFamily="49" charset="-122"/>
              </a:rPr>
              <a:t> </a:t>
            </a:r>
            <a:r>
              <a:rPr lang="en-US" altLang="zh-CN" sz="1400" dirty="0" err="1" smtClean="0">
                <a:ea typeface="黑体" pitchFamily="49" charset="-122"/>
              </a:rPr>
              <a:t>Giannotti</a:t>
            </a:r>
            <a:r>
              <a:rPr lang="en-US" altLang="zh-CN" sz="1400" dirty="0" smtClean="0">
                <a:ea typeface="黑体" pitchFamily="49" charset="-122"/>
              </a:rPr>
              <a:t>, Albert-</a:t>
            </a:r>
            <a:r>
              <a:rPr lang="en-US" altLang="zh-CN" sz="1400" dirty="0" err="1" smtClean="0">
                <a:ea typeface="黑体" pitchFamily="49" charset="-122"/>
              </a:rPr>
              <a:t>László</a:t>
            </a:r>
            <a:r>
              <a:rPr lang="en-US" altLang="zh-CN" sz="1400" dirty="0" smtClean="0">
                <a:ea typeface="黑体" pitchFamily="49" charset="-122"/>
              </a:rPr>
              <a:t> </a:t>
            </a:r>
            <a:r>
              <a:rPr lang="en-US" altLang="zh-CN" sz="1400" dirty="0" err="1" smtClean="0">
                <a:ea typeface="黑体" pitchFamily="49" charset="-122"/>
              </a:rPr>
              <a:t>Barabási</a:t>
            </a:r>
            <a:r>
              <a:rPr lang="en-US" altLang="zh-CN" sz="1400" dirty="0" smtClean="0">
                <a:ea typeface="黑体" pitchFamily="49" charset="-122"/>
              </a:rPr>
              <a:t>: Human mobility, social ties, and link prediction. </a:t>
            </a:r>
            <a:r>
              <a:rPr lang="en-US" altLang="zh-CN" sz="1400" b="1" dirty="0" smtClean="0">
                <a:solidFill>
                  <a:srgbClr val="C00000"/>
                </a:solidFill>
                <a:ea typeface="黑体" pitchFamily="49" charset="-122"/>
              </a:rPr>
              <a:t>KDD 2011</a:t>
            </a:r>
            <a:r>
              <a:rPr lang="en-US" altLang="zh-CN" sz="1400" dirty="0" smtClean="0">
                <a:ea typeface="黑体" pitchFamily="49" charset="-122"/>
              </a:rPr>
              <a:t>.</a:t>
            </a:r>
          </a:p>
          <a:p>
            <a:pPr>
              <a:spcBef>
                <a:spcPts val="600"/>
              </a:spcBef>
            </a:pPr>
            <a:r>
              <a:rPr lang="en-US" altLang="zh-CN" sz="1400" dirty="0" err="1" smtClean="0">
                <a:ea typeface="黑体" pitchFamily="49" charset="-122"/>
              </a:rPr>
              <a:t>Chungmok</a:t>
            </a:r>
            <a:r>
              <a:rPr lang="en-US" altLang="zh-CN" sz="1400" dirty="0" smtClean="0">
                <a:ea typeface="黑体" pitchFamily="49" charset="-122"/>
              </a:rPr>
              <a:t> Lee, Minh Pham, Norman Kim, </a:t>
            </a:r>
            <a:r>
              <a:rPr lang="en-US" altLang="zh-CN" sz="1400" dirty="0" err="1" smtClean="0">
                <a:ea typeface="黑体" pitchFamily="49" charset="-122"/>
              </a:rPr>
              <a:t>Myong</a:t>
            </a:r>
            <a:r>
              <a:rPr lang="en-US" altLang="zh-CN" sz="1400" dirty="0" smtClean="0">
                <a:ea typeface="黑体" pitchFamily="49" charset="-122"/>
              </a:rPr>
              <a:t> K. </a:t>
            </a:r>
            <a:r>
              <a:rPr lang="en-US" altLang="zh-CN" sz="1400" dirty="0" err="1" smtClean="0">
                <a:ea typeface="黑体" pitchFamily="49" charset="-122"/>
              </a:rPr>
              <a:t>Jeong</a:t>
            </a:r>
            <a:r>
              <a:rPr lang="en-US" altLang="zh-CN" sz="1400" dirty="0" smtClean="0">
                <a:ea typeface="黑体" pitchFamily="49" charset="-122"/>
              </a:rPr>
              <a:t>, Dennis K. J. Lin, </a:t>
            </a:r>
            <a:r>
              <a:rPr lang="en-US" altLang="zh-CN" sz="1400" dirty="0" err="1" smtClean="0">
                <a:ea typeface="黑体" pitchFamily="49" charset="-122"/>
              </a:rPr>
              <a:t>Wanpracha</a:t>
            </a:r>
            <a:r>
              <a:rPr lang="en-US" altLang="zh-CN" sz="1400" dirty="0" smtClean="0">
                <a:ea typeface="黑体" pitchFamily="49" charset="-122"/>
              </a:rPr>
              <a:t> Art </a:t>
            </a:r>
            <a:r>
              <a:rPr lang="en-US" altLang="zh-CN" sz="1400" dirty="0" err="1" smtClean="0">
                <a:ea typeface="黑体" pitchFamily="49" charset="-122"/>
              </a:rPr>
              <a:t>Chaovalitwongse</a:t>
            </a:r>
            <a:r>
              <a:rPr lang="en-US" altLang="zh-CN" sz="1400" dirty="0" smtClean="0">
                <a:ea typeface="黑体" pitchFamily="49" charset="-122"/>
              </a:rPr>
              <a:t>. A novel link prediction approach for scale-free networks. </a:t>
            </a:r>
            <a:r>
              <a:rPr lang="en-US" altLang="zh-CN" sz="1400" b="1" dirty="0" smtClean="0">
                <a:solidFill>
                  <a:srgbClr val="C00000"/>
                </a:solidFill>
                <a:ea typeface="黑体" pitchFamily="49" charset="-122"/>
              </a:rPr>
              <a:t>WWW  2014</a:t>
            </a:r>
            <a:r>
              <a:rPr lang="en-US" altLang="zh-CN" sz="1400" dirty="0" smtClean="0">
                <a:ea typeface="黑体" pitchFamily="49" charset="-122"/>
              </a:rPr>
              <a:t>.</a:t>
            </a:r>
            <a:endParaRPr lang="zh-CN" altLang="en-US" sz="1400" dirty="0"/>
          </a:p>
        </p:txBody>
      </p:sp>
      <p:sp>
        <p:nvSpPr>
          <p:cNvPr id="24" name="圆角矩形 76"/>
          <p:cNvSpPr>
            <a:spLocks noChangeArrowheads="1"/>
          </p:cNvSpPr>
          <p:nvPr/>
        </p:nvSpPr>
        <p:spPr bwMode="auto">
          <a:xfrm>
            <a:off x="142844" y="908720"/>
            <a:ext cx="8858312" cy="1305834"/>
          </a:xfrm>
          <a:prstGeom prst="roundRect">
            <a:avLst>
              <a:gd name="adj" fmla="val 2125"/>
            </a:avLst>
          </a:prstGeom>
          <a:noFill/>
          <a:ln w="1270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lIns="36000" rIns="36000" anchor="ctr"/>
          <a:lstStyle>
            <a:lvl1pPr marL="342900" indent="-342900">
              <a:defRPr kumimoji="1" sz="2400">
                <a:solidFill>
                  <a:schemeClr val="tx1"/>
                </a:solidFill>
                <a:latin typeface="Calibri" panose="020F0502020204030204" pitchFamily="34" charset="0"/>
                <a:ea typeface="宋体" panose="02010600030101010101" pitchFamily="2" charset="-122"/>
              </a:defRPr>
            </a:lvl1pPr>
            <a:lvl2pPr>
              <a:defRPr kumimoji="1" sz="2400">
                <a:solidFill>
                  <a:schemeClr val="tx1"/>
                </a:solidFill>
                <a:latin typeface="Calibri" panose="020F0502020204030204" pitchFamily="34" charset="0"/>
                <a:ea typeface="宋体" panose="02010600030101010101" pitchFamily="2" charset="-122"/>
              </a:defRPr>
            </a:lvl2pPr>
            <a:lvl3pPr marL="358775">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pPr marL="0" lvl="1" eaLnBrk="1" hangingPunct="1"/>
            <a:r>
              <a:rPr lang="en-US" altLang="zh-CN" b="1" dirty="0" smtClean="0">
                <a:solidFill>
                  <a:srgbClr val="FF0000"/>
                </a:solidFill>
                <a:latin typeface="Arial Unicode MS" pitchFamily="34" charset="-122"/>
                <a:ea typeface="Arial Unicode MS" pitchFamily="34" charset="-122"/>
                <a:cs typeface="Arial Unicode MS" pitchFamily="34" charset="-122"/>
              </a:rPr>
              <a:t>Link Prediction</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A network with n nodes</a:t>
            </a:r>
            <a:r>
              <a:rPr lang="zh-CN" altLang="en-US" sz="2000" dirty="0" smtClean="0">
                <a:latin typeface="Arial Unicode MS" pitchFamily="34" charset="-122"/>
                <a:ea typeface="Arial Unicode MS" pitchFamily="34" charset="-122"/>
                <a:cs typeface="Arial Unicode MS" pitchFamily="34" charset="-122"/>
              </a:rPr>
              <a:t>，</a:t>
            </a:r>
            <a:r>
              <a:rPr lang="en-US" altLang="zh-CN" sz="2000" dirty="0" smtClean="0">
                <a:latin typeface="Arial Unicode MS" pitchFamily="34" charset="-122"/>
                <a:ea typeface="Arial Unicode MS" pitchFamily="34" charset="-122"/>
                <a:cs typeface="Arial Unicode MS" pitchFamily="34" charset="-122"/>
              </a:rPr>
              <a:t>O(n</a:t>
            </a:r>
            <a:r>
              <a:rPr lang="en-US" altLang="zh-CN" sz="2000" baseline="30000" dirty="0" smtClean="0">
                <a:latin typeface="Arial Unicode MS" pitchFamily="34" charset="-122"/>
                <a:ea typeface="Arial Unicode MS" pitchFamily="34" charset="-122"/>
                <a:cs typeface="Arial Unicode MS" pitchFamily="34" charset="-122"/>
              </a:rPr>
              <a:t>2</a:t>
            </a:r>
            <a:r>
              <a:rPr lang="en-US" altLang="zh-CN" sz="2000" dirty="0" smtClean="0">
                <a:latin typeface="Arial Unicode MS" pitchFamily="34" charset="-122"/>
                <a:ea typeface="Arial Unicode MS" pitchFamily="34" charset="-122"/>
                <a:cs typeface="Arial Unicode MS" pitchFamily="34" charset="-122"/>
              </a:rPr>
              <a:t>)</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possible links</a:t>
            </a:r>
          </a:p>
          <a:p>
            <a:pPr marL="0" lvl="1" eaLnBrk="1" hangingPunct="1">
              <a:buFont typeface="Arial" pitchFamily="34" charset="0"/>
              <a:buChar char="•"/>
            </a:pPr>
            <a:r>
              <a:rPr lang="en-US" altLang="zh-CN" sz="2000" dirty="0" smtClean="0">
                <a:latin typeface="Arial Unicode MS" pitchFamily="34" charset="-122"/>
                <a:ea typeface="Arial Unicode MS" pitchFamily="34" charset="-122"/>
                <a:cs typeface="Arial Unicode MS" pitchFamily="34" charset="-122"/>
              </a:rPr>
              <a:t> CPU</a:t>
            </a:r>
            <a:r>
              <a:rPr lang="zh-CN" altLang="en-US" sz="2000" dirty="0" smtClean="0">
                <a:latin typeface="Arial Unicode MS" pitchFamily="34" charset="-122"/>
                <a:ea typeface="Arial Unicode MS" pitchFamily="34" charset="-122"/>
                <a:cs typeface="Arial Unicode MS" pitchFamily="34" charset="-122"/>
              </a:rPr>
              <a:t> </a:t>
            </a:r>
            <a:r>
              <a:rPr lang="en-US" altLang="zh-CN" sz="2000" dirty="0" smtClean="0">
                <a:latin typeface="Arial Unicode MS" pitchFamily="34" charset="-122"/>
                <a:ea typeface="Arial Unicode MS" pitchFamily="34" charset="-122"/>
                <a:cs typeface="Arial Unicode MS" pitchFamily="34" charset="-122"/>
              </a:rPr>
              <a:t>speeds: </a:t>
            </a:r>
            <a:r>
              <a:rPr lang="en-US" altLang="zh-CN" sz="2000" dirty="0" err="1" smtClean="0">
                <a:latin typeface="Arial Unicode MS" pitchFamily="34" charset="-122"/>
                <a:ea typeface="Arial Unicode MS" pitchFamily="34" charset="-122"/>
                <a:cs typeface="Arial Unicode MS" pitchFamily="34" charset="-122"/>
              </a:rPr>
              <a:t>xGHz</a:t>
            </a:r>
            <a:r>
              <a:rPr lang="en-US" altLang="zh-CN" sz="2000" dirty="0" smtClean="0">
                <a:latin typeface="Arial Unicode MS" pitchFamily="34" charset="-122"/>
                <a:ea typeface="Arial Unicode MS" pitchFamily="34" charset="-122"/>
                <a:cs typeface="Arial Unicode MS" pitchFamily="34" charset="-122"/>
              </a:rPr>
              <a:t>/s,  and assume that a single machine cycle could deal with a node pair.</a:t>
            </a:r>
            <a:endParaRPr kumimoji="0" lang="en-US" altLang="zh-CN" sz="2000" dirty="0">
              <a:latin typeface="Arial Unicode MS" pitchFamily="34" charset="-122"/>
              <a:ea typeface="Arial Unicode MS" pitchFamily="34" charset="-122"/>
              <a:cs typeface="Arial Unicode MS" pitchFamily="34" charset="-122"/>
            </a:endParaRPr>
          </a:p>
        </p:txBody>
      </p:sp>
      <p:pic>
        <p:nvPicPr>
          <p:cNvPr id="1027" name="Picture 3"/>
          <p:cNvPicPr>
            <a:picLocks noChangeAspect="1" noChangeArrowheads="1"/>
          </p:cNvPicPr>
          <p:nvPr/>
        </p:nvPicPr>
        <p:blipFill>
          <a:blip r:embed="rId3" cstate="print"/>
          <a:srcRect/>
          <a:stretch>
            <a:fillRect/>
          </a:stretch>
        </p:blipFill>
        <p:spPr bwMode="auto">
          <a:xfrm>
            <a:off x="622784" y="2428868"/>
            <a:ext cx="7754416" cy="2130793"/>
          </a:xfrm>
          <a:prstGeom prst="rect">
            <a:avLst/>
          </a:prstGeom>
          <a:noFill/>
          <a:ln w="9525">
            <a:noFill/>
            <a:miter lim="800000"/>
            <a:headEnd/>
            <a:tailEnd/>
          </a:ln>
        </p:spPr>
      </p:pic>
      <p:sp>
        <p:nvSpPr>
          <p:cNvPr id="29" name="TextBox 28"/>
          <p:cNvSpPr txBox="1"/>
          <p:nvPr/>
        </p:nvSpPr>
        <p:spPr>
          <a:xfrm>
            <a:off x="214282" y="4867450"/>
            <a:ext cx="8715436" cy="77612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r>
              <a:rPr lang="en-US" altLang="zh-CN" sz="2000" dirty="0" smtClean="0">
                <a:solidFill>
                  <a:srgbClr val="FF0000"/>
                </a:solidFill>
                <a:latin typeface="Arial Unicode MS" pitchFamily="34" charset="-122"/>
                <a:ea typeface="Arial Unicode MS" pitchFamily="34" charset="-122"/>
                <a:cs typeface="Arial Unicode MS" pitchFamily="34" charset="-122"/>
              </a:rPr>
              <a:t>Most link prediction algorithms only predict a subset of the possible links, not all possible links, such as [</a:t>
            </a:r>
            <a:r>
              <a:rPr lang="en-US" altLang="zh-CN" sz="2000" dirty="0" err="1" smtClean="0">
                <a:solidFill>
                  <a:srgbClr val="FF0000"/>
                </a:solidFill>
                <a:latin typeface="Arial Unicode MS" pitchFamily="34" charset="-122"/>
                <a:ea typeface="Arial Unicode MS" pitchFamily="34" charset="-122"/>
                <a:cs typeface="Arial Unicode MS" pitchFamily="34" charset="-122"/>
              </a:rPr>
              <a:t>Dashun</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2011, </a:t>
            </a:r>
            <a:r>
              <a:rPr lang="en-US" altLang="zh-CN" sz="2000" dirty="0" err="1" smtClean="0">
                <a:solidFill>
                  <a:srgbClr val="FF0000"/>
                </a:solidFill>
                <a:latin typeface="Arial Unicode MS" pitchFamily="34" charset="-122"/>
                <a:ea typeface="Arial Unicode MS" pitchFamily="34" charset="-122"/>
                <a:cs typeface="Arial Unicode MS" pitchFamily="34" charset="-122"/>
              </a:rPr>
              <a:t>Chungmok</a:t>
            </a:r>
            <a:r>
              <a:rPr lang="en-US" altLang="zh-CN" sz="2000" dirty="0" smtClean="0">
                <a:solidFill>
                  <a:srgbClr val="FF0000"/>
                </a:solidFill>
                <a:latin typeface="Arial Unicode MS" pitchFamily="34" charset="-122"/>
                <a:ea typeface="Arial Unicode MS" pitchFamily="34" charset="-122"/>
                <a:cs typeface="Arial Unicode MS" pitchFamily="34" charset="-122"/>
              </a:rPr>
              <a:t> et al. 2014].</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9" grpId="0" animBg="1"/>
      <p:bldP spid="29"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600" b="1" dirty="0" smtClean="0">
                <a:solidFill>
                  <a:srgbClr val="C00000"/>
                </a:solidFill>
                <a:ea typeface="黑体" pitchFamily="49" charset="-122"/>
              </a:rPr>
              <a:t>(2) E.g., Network Link Prediction</a:t>
            </a:r>
            <a:endParaRPr lang="zh-CN" altLang="en-US" sz="3600" dirty="0"/>
          </a:p>
        </p:txBody>
      </p:sp>
      <p:sp>
        <p:nvSpPr>
          <p:cNvPr id="3" name="内容占位符 2"/>
          <p:cNvSpPr>
            <a:spLocks noGrp="1"/>
          </p:cNvSpPr>
          <p:nvPr>
            <p:ph idx="1"/>
          </p:nvPr>
        </p:nvSpPr>
        <p:spPr>
          <a:xfrm>
            <a:off x="0" y="1049316"/>
            <a:ext cx="8678768" cy="5237204"/>
          </a:xfrm>
        </p:spPr>
        <p:txBody>
          <a:bodyPr/>
          <a:lstStyle/>
          <a:p>
            <a:pPr>
              <a:buNone/>
            </a:pPr>
            <a:r>
              <a:rPr lang="en-US" altLang="zh-CN" sz="2000" b="1" dirty="0" smtClean="0">
                <a:solidFill>
                  <a:srgbClr val="FF0000"/>
                </a:solidFill>
              </a:rPr>
              <a:t>Direct Non-negative Matrix Factorization</a:t>
            </a:r>
          </a:p>
          <a:p>
            <a:r>
              <a:rPr lang="en-US" altLang="zh-CN" sz="2000" dirty="0" smtClean="0"/>
              <a:t>Low efficiency</a:t>
            </a:r>
          </a:p>
          <a:p>
            <a:r>
              <a:rPr lang="en-US" altLang="zh-CN" sz="2000" dirty="0" smtClean="0"/>
              <a:t>The sparser the data, the worse the prediction</a:t>
            </a:r>
          </a:p>
          <a:p>
            <a:pPr>
              <a:spcBef>
                <a:spcPts val="1200"/>
              </a:spcBef>
              <a:buNone/>
            </a:pPr>
            <a:r>
              <a:rPr lang="en-US" altLang="zh-CN" sz="2000" b="1" dirty="0" smtClean="0">
                <a:solidFill>
                  <a:srgbClr val="FF0000"/>
                </a:solidFill>
                <a:ea typeface="Arial Unicode MS" pitchFamily="34" charset="-122"/>
                <a:cs typeface="Arial Unicode MS" pitchFamily="34" charset="-122"/>
              </a:rPr>
              <a:t>Data approximation technique (Ensemble Enabled Sampling</a:t>
            </a:r>
            <a:r>
              <a:rPr lang="en-US" altLang="zh-CN" sz="2000" b="1" dirty="0" smtClean="0">
                <a:ea typeface="Arial Unicode MS" pitchFamily="34" charset="-122"/>
                <a:cs typeface="Arial Unicode MS" pitchFamily="34" charset="-122"/>
              </a:rPr>
              <a:t>)</a:t>
            </a:r>
          </a:p>
          <a:p>
            <a:pPr lvl="1">
              <a:spcBef>
                <a:spcPts val="576"/>
              </a:spcBef>
            </a:pPr>
            <a:r>
              <a:rPr lang="en-US" altLang="zh-CN" sz="2000" dirty="0" smtClean="0">
                <a:solidFill>
                  <a:srgbClr val="000099"/>
                </a:solidFill>
              </a:rPr>
              <a:t>Sampling must assure a coverage on O(n</a:t>
            </a:r>
            <a:r>
              <a:rPr lang="en-US" altLang="zh-CN" sz="2000" baseline="30000" dirty="0" smtClean="0">
                <a:solidFill>
                  <a:srgbClr val="000099"/>
                </a:solidFill>
              </a:rPr>
              <a:t>2</a:t>
            </a:r>
            <a:r>
              <a:rPr lang="en-US" altLang="zh-CN" sz="2000" dirty="0" smtClean="0">
                <a:solidFill>
                  <a:srgbClr val="000099"/>
                </a:solidFill>
              </a:rPr>
              <a:t>) possible links</a:t>
            </a:r>
          </a:p>
          <a:p>
            <a:pPr lvl="1">
              <a:spcBef>
                <a:spcPts val="0"/>
              </a:spcBef>
            </a:pPr>
            <a:r>
              <a:rPr lang="en-US" altLang="zh-CN" sz="2000" dirty="0" smtClean="0">
                <a:solidFill>
                  <a:srgbClr val="000099"/>
                </a:solidFill>
              </a:rPr>
              <a:t>Link prediction characteristics (triangles)</a:t>
            </a:r>
          </a:p>
          <a:p>
            <a:pPr lvl="1">
              <a:spcBef>
                <a:spcPts val="0"/>
              </a:spcBef>
            </a:pPr>
            <a:r>
              <a:rPr lang="en-US" altLang="zh-CN" sz="2000" dirty="0" smtClean="0">
                <a:solidFill>
                  <a:srgbClr val="000099"/>
                </a:solidFill>
              </a:rPr>
              <a:t>Ensemble</a:t>
            </a:r>
            <a:r>
              <a:rPr lang="en-US" altLang="zh-CN" sz="2000" dirty="0" smtClean="0"/>
              <a:t>: the predicted value of a link is the maximum among all ensembles</a:t>
            </a:r>
          </a:p>
          <a:p>
            <a:pPr>
              <a:spcBef>
                <a:spcPts val="576"/>
              </a:spcBef>
            </a:pPr>
            <a:endParaRPr lang="zh-CN" altLang="en-US" sz="2800" dirty="0" smtClean="0"/>
          </a:p>
        </p:txBody>
      </p:sp>
      <p:sp>
        <p:nvSpPr>
          <p:cNvPr id="6" name="灯片编号占位符 5"/>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7" name="矩形 6"/>
          <p:cNvSpPr/>
          <p:nvPr/>
        </p:nvSpPr>
        <p:spPr>
          <a:xfrm>
            <a:off x="233772" y="6309320"/>
            <a:ext cx="8676456" cy="523220"/>
          </a:xfrm>
          <a:prstGeom prst="rect">
            <a:avLst/>
          </a:prstGeom>
          <a:ln>
            <a:solidFill>
              <a:srgbClr val="FF0000"/>
            </a:solidFill>
          </a:ln>
        </p:spPr>
        <p:txBody>
          <a:bodyPr wrap="square">
            <a:spAutoFit/>
          </a:bodyPr>
          <a:lstStyle/>
          <a:p>
            <a:r>
              <a:rPr lang="en-US" altLang="zh-CN" sz="1400" dirty="0" smtClean="0">
                <a:ea typeface="黑体" pitchFamily="49" charset="-122"/>
              </a:rPr>
              <a:t>Liang </a:t>
            </a:r>
            <a:r>
              <a:rPr lang="en-US" altLang="zh-CN" sz="1400" dirty="0" err="1" smtClean="0">
                <a:ea typeface="黑体" pitchFamily="49" charset="-122"/>
              </a:rPr>
              <a:t>Duan</a:t>
            </a:r>
            <a:r>
              <a:rPr lang="en-US" altLang="zh-CN" sz="1400" dirty="0" smtClean="0">
                <a:ea typeface="黑体" pitchFamily="49" charset="-122"/>
              </a:rPr>
              <a:t>, </a:t>
            </a:r>
            <a:r>
              <a:rPr lang="en-US" altLang="zh-CN" sz="1400" dirty="0" err="1" smtClean="0">
                <a:ea typeface="黑体" pitchFamily="49" charset="-122"/>
              </a:rPr>
              <a:t>Charu</a:t>
            </a:r>
            <a:r>
              <a:rPr lang="en-US" altLang="zh-CN" sz="1400" dirty="0" smtClean="0">
                <a:ea typeface="黑体" pitchFamily="49" charset="-122"/>
              </a:rPr>
              <a:t> </a:t>
            </a:r>
            <a:r>
              <a:rPr lang="en-US" altLang="zh-CN" sz="1400" dirty="0" err="1" smtClean="0">
                <a:ea typeface="黑体" pitchFamily="49" charset="-122"/>
              </a:rPr>
              <a:t>Aggarwal</a:t>
            </a:r>
            <a:r>
              <a:rPr lang="en-US" altLang="zh-CN" sz="1400" dirty="0" smtClean="0">
                <a:ea typeface="黑体" pitchFamily="49" charset="-122"/>
              </a:rPr>
              <a:t>, </a:t>
            </a:r>
            <a:r>
              <a:rPr lang="en-US" altLang="zh-CN" sz="1400" dirty="0" err="1" smtClean="0">
                <a:ea typeface="黑体" pitchFamily="49" charset="-122"/>
              </a:rPr>
              <a:t>Shuai</a:t>
            </a:r>
            <a:r>
              <a:rPr lang="en-US" altLang="zh-CN" sz="1400" dirty="0" smtClean="0">
                <a:ea typeface="黑体" pitchFamily="49" charset="-122"/>
              </a:rPr>
              <a:t> Ma, </a:t>
            </a:r>
            <a:r>
              <a:rPr lang="en-US" altLang="zh-CN" sz="1400" dirty="0" err="1" smtClean="0">
                <a:ea typeface="黑体" pitchFamily="49" charset="-122"/>
              </a:rPr>
              <a:t>Renjun</a:t>
            </a:r>
            <a:r>
              <a:rPr lang="en-US" altLang="zh-CN" sz="1400" dirty="0" smtClean="0">
                <a:ea typeface="黑体" pitchFamily="49" charset="-122"/>
              </a:rPr>
              <a:t> </a:t>
            </a:r>
            <a:r>
              <a:rPr lang="en-US" altLang="zh-CN" sz="1400" dirty="0" err="1" smtClean="0">
                <a:ea typeface="黑体" pitchFamily="49" charset="-122"/>
              </a:rPr>
              <a:t>Hu</a:t>
            </a:r>
            <a:r>
              <a:rPr lang="en-US" altLang="zh-CN" sz="1400" dirty="0" smtClean="0">
                <a:ea typeface="黑体" pitchFamily="49" charset="-122"/>
              </a:rPr>
              <a:t>, and </a:t>
            </a:r>
            <a:r>
              <a:rPr lang="en-US" altLang="zh-CN" sz="1400" dirty="0" err="1" smtClean="0">
                <a:ea typeface="黑体" pitchFamily="49" charset="-122"/>
              </a:rPr>
              <a:t>Jinpeng</a:t>
            </a:r>
            <a:r>
              <a:rPr lang="en-US" altLang="zh-CN" sz="1400" dirty="0" smtClean="0">
                <a:ea typeface="黑体" pitchFamily="49" charset="-122"/>
              </a:rPr>
              <a:t> </a:t>
            </a:r>
            <a:r>
              <a:rPr lang="en-US" altLang="zh-CN" sz="1400" dirty="0" err="1" smtClean="0">
                <a:ea typeface="黑体" pitchFamily="49" charset="-122"/>
              </a:rPr>
              <a:t>Huai</a:t>
            </a:r>
            <a:r>
              <a:rPr lang="en-US" altLang="zh-CN" sz="1400" dirty="0" smtClean="0">
                <a:ea typeface="黑体" pitchFamily="49" charset="-122"/>
              </a:rPr>
              <a:t>, Scaling up Link Prediction with Ensembles, </a:t>
            </a:r>
            <a:r>
              <a:rPr lang="en-US" altLang="zh-CN" sz="1400" b="1" dirty="0" smtClean="0">
                <a:solidFill>
                  <a:srgbClr val="C00000"/>
                </a:solidFill>
                <a:ea typeface="黑体" pitchFamily="49" charset="-122"/>
              </a:rPr>
              <a:t>WSDM 2016 - </a:t>
            </a:r>
            <a:r>
              <a:rPr lang="en-US" altLang="zh-CN" sz="1400" b="1" dirty="0" smtClean="0">
                <a:solidFill>
                  <a:srgbClr val="C00000"/>
                </a:solidFill>
              </a:rPr>
              <a:t>Big Data Algorithms Session</a:t>
            </a:r>
            <a:r>
              <a:rPr lang="en-US" altLang="zh-CN" sz="1400" dirty="0" smtClean="0">
                <a:ea typeface="黑体" pitchFamily="49" charset="-122"/>
              </a:rPr>
              <a:t>.</a:t>
            </a:r>
            <a:endParaRPr lang="zh-CN" altLang="en-US" sz="1400" dirty="0"/>
          </a:p>
        </p:txBody>
      </p:sp>
      <p:pic>
        <p:nvPicPr>
          <p:cNvPr id="1028" name="Picture 4"/>
          <p:cNvPicPr>
            <a:picLocks noChangeAspect="1" noChangeArrowheads="1"/>
          </p:cNvPicPr>
          <p:nvPr/>
        </p:nvPicPr>
        <p:blipFill>
          <a:blip r:embed="rId3" cstate="print"/>
          <a:srcRect/>
          <a:stretch>
            <a:fillRect/>
          </a:stretch>
        </p:blipFill>
        <p:spPr bwMode="auto">
          <a:xfrm>
            <a:off x="3000364" y="3643314"/>
            <a:ext cx="5489319" cy="537592"/>
          </a:xfrm>
          <a:prstGeom prst="rect">
            <a:avLst/>
          </a:prstGeom>
          <a:noFill/>
          <a:ln w="9525">
            <a:noFill/>
            <a:miter lim="800000"/>
            <a:headEnd/>
            <a:tailEnd/>
          </a:ln>
        </p:spPr>
      </p:pic>
      <p:graphicFrame>
        <p:nvGraphicFramePr>
          <p:cNvPr id="9" name="表格 8"/>
          <p:cNvGraphicFramePr>
            <a:graphicFrameLocks noGrp="1"/>
          </p:cNvGraphicFramePr>
          <p:nvPr/>
        </p:nvGraphicFramePr>
        <p:xfrm>
          <a:off x="433820" y="4500570"/>
          <a:ext cx="8281584" cy="1188720"/>
        </p:xfrm>
        <a:graphic>
          <a:graphicData uri="http://schemas.openxmlformats.org/drawingml/2006/table">
            <a:tbl>
              <a:tblPr firstRow="1" bandRow="1">
                <a:tableStyleId>{5C22544A-7EE6-4342-B048-85BDC9FD1C3A}</a:tableStyleId>
              </a:tblPr>
              <a:tblGrid>
                <a:gridCol w="1571637"/>
                <a:gridCol w="1571636"/>
                <a:gridCol w="2417219"/>
                <a:gridCol w="2721092"/>
              </a:tblGrid>
              <a:tr h="370840">
                <a:tc>
                  <a:txBody>
                    <a:bodyPr/>
                    <a:lstStyle/>
                    <a:p>
                      <a:pPr algn="ctr"/>
                      <a:r>
                        <a:rPr lang="en-US" altLang="zh-CN" sz="2000" dirty="0" smtClean="0">
                          <a:solidFill>
                            <a:schemeClr val="tx1"/>
                          </a:solidFill>
                        </a:rPr>
                        <a:t>Small data</a:t>
                      </a:r>
                      <a:endParaRPr lang="zh-CN" altLang="en-US" sz="2000" dirty="0">
                        <a:solidFill>
                          <a:schemeClr val="tx1"/>
                        </a:solidFill>
                      </a:endParaRPr>
                    </a:p>
                  </a:txBody>
                  <a:tcPr/>
                </a:tc>
                <a:tc>
                  <a:txBody>
                    <a:bodyPr/>
                    <a:lstStyle/>
                    <a:p>
                      <a:pPr algn="ctr"/>
                      <a:r>
                        <a:rPr lang="en-US" altLang="zh-CN" sz="2000" dirty="0" smtClean="0">
                          <a:solidFill>
                            <a:schemeClr val="tx1"/>
                          </a:solidFill>
                        </a:rPr>
                        <a:t>Accuracy</a:t>
                      </a:r>
                      <a:endParaRPr lang="zh-CN" altLang="en-US" sz="2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Big data</a:t>
                      </a:r>
                      <a:endParaRPr lang="zh-CN" altLang="en-US" sz="2000" dirty="0" smtClean="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solidFill>
                            <a:schemeClr val="tx1"/>
                          </a:solidFill>
                        </a:rPr>
                        <a:t>Efficiency</a:t>
                      </a:r>
                      <a:endParaRPr lang="zh-CN" altLang="en-US" sz="2000" dirty="0" smtClean="0">
                        <a:solidFill>
                          <a:schemeClr val="tx1"/>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YouTube</a:t>
                      </a:r>
                      <a:endParaRPr lang="zh-CN" altLang="en-US" sz="2000" b="1" baseline="30000"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1800" kern="1200" baseline="0" dirty="0" smtClean="0">
                          <a:solidFill>
                            <a:srgbClr val="FF0000"/>
                          </a:solidFill>
                          <a:latin typeface="+mn-lt"/>
                          <a:ea typeface="+mn-ea"/>
                          <a:cs typeface="+mn-cs"/>
                        </a:rPr>
                        <a:t>18%</a:t>
                      </a:r>
                      <a:endParaRPr lang="zh-CN" altLang="en-US" sz="2000" b="1" dirty="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1" kern="1200" baseline="0" dirty="0" smtClean="0">
                          <a:solidFill>
                            <a:schemeClr val="dk1"/>
                          </a:solidFill>
                          <a:latin typeface="+mn-lt"/>
                          <a:ea typeface="+mn-ea"/>
                          <a:cs typeface="+mn-cs"/>
                        </a:rPr>
                        <a:t>Friendster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31</a:t>
                      </a:r>
                      <a:r>
                        <a:rPr lang="zh-CN" altLang="en-US" sz="2000" b="1" dirty="0" smtClean="0">
                          <a:solidFill>
                            <a:srgbClr val="FF0000"/>
                          </a:solidFill>
                        </a:rPr>
                        <a:t> </a:t>
                      </a:r>
                      <a:r>
                        <a:rPr lang="en-US" altLang="zh-CN" sz="2000" b="1" dirty="0" smtClean="0">
                          <a:solidFill>
                            <a:srgbClr val="FF0000"/>
                          </a:solidFill>
                        </a:rPr>
                        <a:t>times faster</a:t>
                      </a:r>
                      <a:endParaRPr lang="zh-CN" altLang="en-US" sz="2000" b="1" dirty="0" smtClean="0">
                        <a:solidFill>
                          <a:srgbClr val="FF0000"/>
                        </a:solidFill>
                      </a:endParaRPr>
                    </a:p>
                  </a:txBody>
                  <a:tcPr/>
                </a:tc>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chemeClr val="dk1"/>
                          </a:solidFill>
                          <a:latin typeface="+mn-lt"/>
                          <a:ea typeface="+mn-ea"/>
                          <a:cs typeface="+mn-cs"/>
                        </a:rPr>
                        <a:t>Wikipedia</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kern="1200" baseline="0" dirty="0" smtClean="0">
                          <a:solidFill>
                            <a:srgbClr val="FF0000"/>
                          </a:solidFill>
                          <a:latin typeface="+mn-lt"/>
                          <a:ea typeface="+mn-ea"/>
                          <a:cs typeface="+mn-cs"/>
                        </a:rPr>
                        <a:t>+</a:t>
                      </a:r>
                      <a:r>
                        <a:rPr lang="en-US" altLang="zh-CN" sz="2000" kern="1200" baseline="0" dirty="0" smtClean="0">
                          <a:solidFill>
                            <a:srgbClr val="FF0000"/>
                          </a:solidFill>
                          <a:latin typeface="+mn-lt"/>
                          <a:ea typeface="+mn-ea"/>
                          <a:cs typeface="+mn-cs"/>
                        </a:rPr>
                        <a:t>16%</a:t>
                      </a:r>
                      <a:endParaRPr lang="zh-CN" altLang="en-US" sz="2000" b="1" baseline="30000" dirty="0" smtClean="0">
                        <a:solidFill>
                          <a:srgbClr val="FF0000"/>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chemeClr val="tx1"/>
                          </a:solidFill>
                        </a:rPr>
                        <a:t>Twitter</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b="1" dirty="0" smtClean="0">
                          <a:solidFill>
                            <a:srgbClr val="FF0000"/>
                          </a:solidFill>
                        </a:rPr>
                        <a:t>21 times faster</a:t>
                      </a:r>
                      <a:endParaRPr lang="zh-CN" altLang="en-US" sz="2000" b="1" baseline="30000" dirty="0" smtClean="0">
                        <a:solidFill>
                          <a:srgbClr val="FF0000"/>
                        </a:solidFill>
                      </a:endParaRPr>
                    </a:p>
                  </a:txBody>
                  <a:tcPr/>
                </a:tc>
              </a:tr>
            </a:tbl>
          </a:graphicData>
        </a:graphic>
      </p:graphicFrame>
      <p:sp>
        <p:nvSpPr>
          <p:cNvPr id="8" name="TextBox 7"/>
          <p:cNvSpPr txBox="1"/>
          <p:nvPr/>
        </p:nvSpPr>
        <p:spPr>
          <a:xfrm>
            <a:off x="571472" y="5733256"/>
            <a:ext cx="8031266" cy="432048"/>
          </a:xfrm>
          <a:prstGeom prst="rect">
            <a:avLst/>
          </a:prstGeom>
          <a:blipFill dpi="0" rotWithShape="1">
            <a:blip r:embed="rId4" cstate="print">
              <a:alphaModFix amt="84000"/>
            </a:blip>
            <a:srcRect/>
            <a:tile tx="0" ty="0" sx="100000" sy="100000" flip="none" algn="tl"/>
          </a:blipFill>
          <a:ln w="12700" cmpd="thickThin">
            <a:solidFill>
              <a:srgbClr val="FF0000"/>
            </a:solidFill>
            <a:miter lim="800000"/>
            <a:headEnd/>
            <a:tailEnd/>
          </a:ln>
        </p:spPr>
        <p:txBody>
          <a:bodyPr/>
          <a:lstStyle/>
          <a:p>
            <a:pPr algn="ctr">
              <a:defRPr/>
            </a:pPr>
            <a:r>
              <a:rPr lang="en-US" altLang="zh-CN" sz="2000" dirty="0" smtClean="0">
                <a:solidFill>
                  <a:srgbClr val="FF0000"/>
                </a:solidFill>
                <a:latin typeface="Arial Unicode MS" pitchFamily="34" charset="-122"/>
                <a:ea typeface="Arial Unicode MS" pitchFamily="34" charset="-122"/>
                <a:cs typeface="Arial Unicode MS" pitchFamily="34" charset="-122"/>
                <a:sym typeface="Wingdings" pitchFamily="2" charset="2"/>
              </a:rPr>
              <a:t>Improves both accuracy and efficiency!</a:t>
            </a:r>
            <a:endParaRPr lang="en-US" altLang="zh-CN" sz="2000" dirty="0">
              <a:solidFill>
                <a:srgbClr val="FF0000"/>
              </a:solidFill>
              <a:latin typeface="Arial Unicode MS" pitchFamily="34" charset="-122"/>
              <a:ea typeface="Arial Unicode MS" pitchFamily="34" charset="-122"/>
              <a:cs typeface="Arial Unicode MS" pitchFamily="34" charset="-122"/>
              <a:sym typeface="Wingdings" pitchFamily="2" charset="2"/>
            </a:endParaRPr>
          </a:p>
        </p:txBody>
      </p:sp>
      <p:grpSp>
        <p:nvGrpSpPr>
          <p:cNvPr id="4" name="组合 27"/>
          <p:cNvGrpSpPr/>
          <p:nvPr/>
        </p:nvGrpSpPr>
        <p:grpSpPr>
          <a:xfrm>
            <a:off x="5214942" y="846972"/>
            <a:ext cx="3888432" cy="1296144"/>
            <a:chOff x="5220072" y="1520788"/>
            <a:chExt cx="3888432" cy="1296144"/>
          </a:xfrm>
        </p:grpSpPr>
        <p:grpSp>
          <p:nvGrpSpPr>
            <p:cNvPr id="5" name="组合 46"/>
            <p:cNvGrpSpPr/>
            <p:nvPr/>
          </p:nvGrpSpPr>
          <p:grpSpPr>
            <a:xfrm>
              <a:off x="5220072" y="1520788"/>
              <a:ext cx="3636404" cy="1296144"/>
              <a:chOff x="4860032" y="1232756"/>
              <a:chExt cx="3636404" cy="1296144"/>
            </a:xfrm>
          </p:grpSpPr>
          <p:sp>
            <p:nvSpPr>
              <p:cNvPr id="10" name="圆柱形 9"/>
              <p:cNvSpPr/>
              <p:nvPr/>
            </p:nvSpPr>
            <p:spPr>
              <a:xfrm>
                <a:off x="4860032" y="1628800"/>
                <a:ext cx="648072" cy="504056"/>
              </a:xfrm>
              <a:prstGeom prst="can">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smtClean="0">
                    <a:solidFill>
                      <a:schemeClr val="tx1"/>
                    </a:solidFill>
                  </a:rPr>
                  <a:t>Data</a:t>
                </a:r>
                <a:endParaRPr lang="zh-CN" altLang="en-US" sz="1600" b="1" dirty="0">
                  <a:solidFill>
                    <a:schemeClr val="tx1"/>
                  </a:solidFill>
                </a:endParaRPr>
              </a:p>
            </p:txBody>
          </p:sp>
          <p:sp>
            <p:nvSpPr>
              <p:cNvPr id="11" name="椭圆 10"/>
              <p:cNvSpPr/>
              <p:nvPr/>
            </p:nvSpPr>
            <p:spPr>
              <a:xfrm>
                <a:off x="5796136" y="1232756"/>
                <a:ext cx="1152128"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chemeClr val="tx1"/>
                    </a:solidFill>
                  </a:rPr>
                  <a:t>sample</a:t>
                </a:r>
                <a:r>
                  <a:rPr lang="en-US" altLang="zh-CN" sz="1400" b="1" baseline="-25000" dirty="0" smtClean="0">
                    <a:solidFill>
                      <a:schemeClr val="tx1"/>
                    </a:solidFill>
                  </a:rPr>
                  <a:t>1</a:t>
                </a:r>
                <a:endParaRPr lang="zh-CN" altLang="en-US" sz="1400" b="1" baseline="-25000" dirty="0">
                  <a:solidFill>
                    <a:schemeClr val="tx1"/>
                  </a:solidFill>
                </a:endParaRPr>
              </a:p>
            </p:txBody>
          </p:sp>
          <p:sp>
            <p:nvSpPr>
              <p:cNvPr id="12" name="椭圆 11"/>
              <p:cNvSpPr/>
              <p:nvPr/>
            </p:nvSpPr>
            <p:spPr>
              <a:xfrm>
                <a:off x="5796136" y="2240868"/>
                <a:ext cx="1224136" cy="288032"/>
              </a:xfrm>
              <a:prstGeom prst="ellipse">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err="1" smtClean="0">
                    <a:solidFill>
                      <a:schemeClr val="tx1"/>
                    </a:solidFill>
                  </a:rPr>
                  <a:t>sample</a:t>
                </a:r>
                <a:r>
                  <a:rPr lang="en-US" altLang="zh-CN" sz="1400" b="1" baseline="-25000" dirty="0" err="1" smtClean="0">
                    <a:solidFill>
                      <a:schemeClr val="tx1"/>
                    </a:solidFill>
                  </a:rPr>
                  <a:t>n</a:t>
                </a:r>
                <a:endParaRPr lang="zh-CN" altLang="en-US" sz="1600" b="1" baseline="-25000" dirty="0" smtClean="0">
                  <a:solidFill>
                    <a:schemeClr val="tx1"/>
                  </a:solidFill>
                </a:endParaRPr>
              </a:p>
            </p:txBody>
          </p:sp>
          <p:sp>
            <p:nvSpPr>
              <p:cNvPr id="14" name="TextBox 13"/>
              <p:cNvSpPr txBox="1"/>
              <p:nvPr/>
            </p:nvSpPr>
            <p:spPr>
              <a:xfrm>
                <a:off x="6300192" y="1628800"/>
                <a:ext cx="1800200" cy="461665"/>
              </a:xfrm>
              <a:prstGeom prst="rect">
                <a:avLst/>
              </a:prstGeom>
              <a:noFill/>
            </p:spPr>
            <p:txBody>
              <a:bodyPr wrap="square" rtlCol="0">
                <a:spAutoFit/>
              </a:bodyPr>
              <a:lstStyle/>
              <a:p>
                <a:pPr algn="ctr"/>
                <a:r>
                  <a:rPr lang="zh-CN" altLang="en-US" sz="2400" b="1" dirty="0" smtClean="0">
                    <a:solidFill>
                      <a:srgbClr val="000099"/>
                    </a:solidFill>
                    <a:latin typeface="仿宋" pitchFamily="49" charset="-122"/>
                    <a:ea typeface="仿宋" pitchFamily="49" charset="-122"/>
                  </a:rPr>
                  <a:t>．．．</a:t>
                </a:r>
                <a:endParaRPr lang="zh-CN" altLang="en-US" sz="2400" b="1" dirty="0">
                  <a:solidFill>
                    <a:srgbClr val="000099"/>
                  </a:solidFill>
                  <a:latin typeface="仿宋" pitchFamily="49" charset="-122"/>
                  <a:ea typeface="仿宋" pitchFamily="49" charset="-122"/>
                </a:endParaRPr>
              </a:p>
            </p:txBody>
          </p:sp>
          <p:sp>
            <p:nvSpPr>
              <p:cNvPr id="16" name="TextBox 15"/>
              <p:cNvSpPr txBox="1"/>
              <p:nvPr/>
            </p:nvSpPr>
            <p:spPr>
              <a:xfrm>
                <a:off x="7308304" y="1232757"/>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400" b="1" dirty="0" smtClean="0">
                  <a:solidFill>
                    <a:srgbClr val="000099"/>
                  </a:solidFill>
                  <a:latin typeface="+mn-lt"/>
                  <a:ea typeface="+mn-ea"/>
                </a:endParaRPr>
              </a:p>
            </p:txBody>
          </p:sp>
          <p:sp>
            <p:nvSpPr>
              <p:cNvPr id="17" name="TextBox 16"/>
              <p:cNvSpPr txBox="1"/>
              <p:nvPr/>
            </p:nvSpPr>
            <p:spPr>
              <a:xfrm>
                <a:off x="7308304" y="2240869"/>
                <a:ext cx="1008112" cy="288031"/>
              </a:xfrm>
              <a:prstGeom prst="rect">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000099"/>
                    </a:solidFill>
                    <a:latin typeface="+mn-lt"/>
                    <a:ea typeface="+mn-ea"/>
                  </a:rPr>
                  <a:t>Ensemble</a:t>
                </a:r>
                <a:endParaRPr lang="zh-CN" altLang="en-US" sz="1600" b="1" dirty="0" smtClean="0">
                  <a:solidFill>
                    <a:srgbClr val="000099"/>
                  </a:solidFill>
                  <a:latin typeface="+mn-lt"/>
                  <a:ea typeface="+mn-ea"/>
                </a:endParaRPr>
              </a:p>
            </p:txBody>
          </p:sp>
          <p:cxnSp>
            <p:nvCxnSpPr>
              <p:cNvPr id="19" name="直接箭头连接符 18"/>
              <p:cNvCxnSpPr>
                <a:stCxn id="10" idx="4"/>
                <a:endCxn id="12" idx="2"/>
              </p:cNvCxnSpPr>
              <p:nvPr/>
            </p:nvCxnSpPr>
            <p:spPr>
              <a:xfrm>
                <a:off x="5508104" y="1880828"/>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0" idx="4"/>
                <a:endCxn id="11" idx="2"/>
              </p:cNvCxnSpPr>
              <p:nvPr/>
            </p:nvCxnSpPr>
            <p:spPr>
              <a:xfrm flipV="1">
                <a:off x="5508104" y="1376772"/>
                <a:ext cx="288032" cy="50405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1" idx="6"/>
                <a:endCxn id="16" idx="1"/>
              </p:cNvCxnSpPr>
              <p:nvPr/>
            </p:nvCxnSpPr>
            <p:spPr>
              <a:xfrm>
                <a:off x="6948264" y="1376772"/>
                <a:ext cx="360040"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6"/>
                <a:endCxn id="17" idx="1"/>
              </p:cNvCxnSpPr>
              <p:nvPr/>
            </p:nvCxnSpPr>
            <p:spPr>
              <a:xfrm>
                <a:off x="7020272" y="2384884"/>
                <a:ext cx="288032" cy="1"/>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6" idx="3"/>
                <a:endCxn id="25" idx="0"/>
              </p:cNvCxnSpPr>
              <p:nvPr/>
            </p:nvCxnSpPr>
            <p:spPr>
              <a:xfrm>
                <a:off x="8316416" y="1376773"/>
                <a:ext cx="180020" cy="32403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25" idx="4"/>
              </p:cNvCxnSpPr>
              <p:nvPr/>
            </p:nvCxnSpPr>
            <p:spPr>
              <a:xfrm flipV="1">
                <a:off x="8316416" y="2132856"/>
                <a:ext cx="180020" cy="25202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
          <p:nvSpPr>
            <p:cNvPr id="25" name="流程图: 联系 24"/>
            <p:cNvSpPr/>
            <p:nvPr/>
          </p:nvSpPr>
          <p:spPr>
            <a:xfrm>
              <a:off x="8604448" y="1988840"/>
              <a:ext cx="504056" cy="432048"/>
            </a:xfrm>
            <a:prstGeom prst="flowChartConnector">
              <a:avLst/>
            </a:prstGeom>
            <a:solidFill>
              <a:schemeClr val="accent3">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1400" b="1" dirty="0" smtClean="0">
                  <a:solidFill>
                    <a:srgbClr val="FF0000"/>
                  </a:solidFill>
                </a:rPr>
                <a:t>max</a:t>
              </a:r>
              <a:endParaRPr lang="zh-CN" altLang="en-US" sz="1400" b="1" dirty="0" smtClean="0">
                <a:solidFill>
                  <a:srgbClr val="FF0000"/>
                </a:solidFill>
              </a:endParaRPr>
            </a:p>
          </p:txBody>
        </p:sp>
      </p:grpSp>
      <p:sp>
        <p:nvSpPr>
          <p:cNvPr id="24" name="矩形 23"/>
          <p:cNvSpPr/>
          <p:nvPr/>
        </p:nvSpPr>
        <p:spPr>
          <a:xfrm>
            <a:off x="7358082" y="2214554"/>
            <a:ext cx="1643042" cy="369332"/>
          </a:xfrm>
          <a:prstGeom prst="rect">
            <a:avLst/>
          </a:prstGeom>
        </p:spPr>
        <p:txBody>
          <a:bodyPr wrap="square">
            <a:spAutoFit/>
          </a:bodyPr>
          <a:lstStyle/>
          <a:p>
            <a:pPr algn="ctr"/>
            <a:r>
              <a:rPr lang="en-US" altLang="zh-CN" b="1" dirty="0" smtClean="0"/>
              <a:t>Framework</a:t>
            </a:r>
            <a:endParaRPr lang="zh-CN"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b="1" dirty="0" smtClean="0">
                <a:solidFill>
                  <a:srgbClr val="C00000"/>
                </a:solidFill>
                <a:latin typeface="Arial Unicode MS" pitchFamily="34" charset="-122"/>
                <a:ea typeface="黑体" pitchFamily="49" charset="-122"/>
              </a:rPr>
              <a:t>Other Query and Data Techniques</a:t>
            </a:r>
            <a:endParaRPr lang="zh-CN" altLang="en-US" sz="4000" b="1" dirty="0">
              <a:solidFill>
                <a:srgbClr val="C00000"/>
              </a:solidFill>
              <a:latin typeface="Arial Unicode MS" pitchFamily="34" charset="-122"/>
              <a:ea typeface="黑体" pitchFamily="49" charset="-122"/>
            </a:endParaRPr>
          </a:p>
        </p:txBody>
      </p:sp>
      <p:cxnSp>
        <p:nvCxnSpPr>
          <p:cNvPr id="11" name="Straight Arrow Connector 5"/>
          <p:cNvCxnSpPr/>
          <p:nvPr/>
        </p:nvCxnSpPr>
        <p:spPr bwMode="auto">
          <a:xfrm>
            <a:off x="5045276" y="5342450"/>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2" name="TextBox 19"/>
          <p:cNvSpPr txBox="1">
            <a:spLocks noChangeArrowheads="1"/>
          </p:cNvSpPr>
          <p:nvPr/>
        </p:nvSpPr>
        <p:spPr bwMode="auto">
          <a:xfrm>
            <a:off x="4037164" y="5080840"/>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3" name="TextBox 19"/>
          <p:cNvSpPr txBox="1">
            <a:spLocks noChangeArrowheads="1"/>
          </p:cNvSpPr>
          <p:nvPr/>
        </p:nvSpPr>
        <p:spPr bwMode="auto">
          <a:xfrm>
            <a:off x="7133508" y="5080840"/>
            <a:ext cx="1296144" cy="523220"/>
          </a:xfrm>
          <a:prstGeom prst="rect">
            <a:avLst/>
          </a:prstGeom>
          <a:noFill/>
          <a:ln w="9525">
            <a:noFill/>
            <a:miter lim="800000"/>
            <a:headEnd/>
            <a:tailEnd/>
          </a:ln>
        </p:spPr>
        <p:txBody>
          <a:bodyPr wrap="square">
            <a:spAutoFit/>
          </a:bodyPr>
          <a:lstStyle/>
          <a:p>
            <a:r>
              <a:rPr lang="en-US" altLang="zh-CN" sz="2800" dirty="0" smtClean="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4" name="TextBox 3"/>
          <p:cNvSpPr txBox="1">
            <a:spLocks noChangeArrowheads="1"/>
          </p:cNvSpPr>
          <p:nvPr/>
        </p:nvSpPr>
        <p:spPr bwMode="auto">
          <a:xfrm>
            <a:off x="5072066" y="4948976"/>
            <a:ext cx="2016224"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compression</a:t>
            </a:r>
            <a:endParaRPr lang="zh-CN" altLang="en-US" sz="1400" dirty="0">
              <a:latin typeface="Arial Unicode MS" pitchFamily="34" charset="-122"/>
              <a:ea typeface="Arial Unicode MS" pitchFamily="34" charset="-122"/>
              <a:cs typeface="Arial Unicode MS" pitchFamily="34" charset="-122"/>
            </a:endParaRPr>
          </a:p>
        </p:txBody>
      </p:sp>
      <p:sp>
        <p:nvSpPr>
          <p:cNvPr id="15" name="内容占位符 2"/>
          <p:cNvSpPr txBox="1">
            <a:spLocks/>
          </p:cNvSpPr>
          <p:nvPr/>
        </p:nvSpPr>
        <p:spPr bwMode="auto">
          <a:xfrm>
            <a:off x="285720" y="5013176"/>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Compression: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
        <p:nvSpPr>
          <p:cNvPr id="16" name="内容占位符 2"/>
          <p:cNvSpPr txBox="1">
            <a:spLocks/>
          </p:cNvSpPr>
          <p:nvPr/>
        </p:nvSpPr>
        <p:spPr bwMode="auto">
          <a:xfrm>
            <a:off x="285720" y="6013308"/>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Data Partition:</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cxnSp>
        <p:nvCxnSpPr>
          <p:cNvPr id="17" name="Straight Arrow Connector 5"/>
          <p:cNvCxnSpPr/>
          <p:nvPr/>
        </p:nvCxnSpPr>
        <p:spPr bwMode="auto">
          <a:xfrm>
            <a:off x="4172060" y="6310662"/>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8" name="TextBox 19"/>
          <p:cNvSpPr txBox="1">
            <a:spLocks noChangeArrowheads="1"/>
          </p:cNvSpPr>
          <p:nvPr/>
        </p:nvSpPr>
        <p:spPr bwMode="auto">
          <a:xfrm>
            <a:off x="3091940" y="6049052"/>
            <a:ext cx="1080120"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19" name="TextBox 19"/>
          <p:cNvSpPr txBox="1">
            <a:spLocks noChangeArrowheads="1"/>
          </p:cNvSpPr>
          <p:nvPr/>
        </p:nvSpPr>
        <p:spPr bwMode="auto">
          <a:xfrm>
            <a:off x="6260292" y="6049052"/>
            <a:ext cx="2669426"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baseline="-25000" dirty="0" smtClean="0">
                <a:solidFill>
                  <a:srgbClr val="FF0000"/>
                </a:solidFill>
                <a:latin typeface="Rockwell" pitchFamily="18" charset="0"/>
                <a:sym typeface="Symbol" pitchFamily="18" charset="2"/>
              </a:rPr>
              <a:t>1</a:t>
            </a:r>
            <a:r>
              <a:rPr lang="en-GB" altLang="zh-CN" sz="2800" dirty="0" smtClean="0">
                <a:latin typeface="Rockwell" pitchFamily="18" charset="0"/>
                <a:sym typeface="Symbol" pitchFamily="18" charset="2"/>
              </a:rPr>
              <a:t>) + </a:t>
            </a:r>
            <a:r>
              <a:rPr lang="en-US" altLang="zh-CN" sz="2800" dirty="0" smtClean="0">
                <a:solidFill>
                  <a:srgbClr val="FF0000"/>
                </a:solidFill>
                <a:latin typeface="华文仿宋"/>
                <a:ea typeface="华文仿宋"/>
                <a:sym typeface="Symbol" pitchFamily="18" charset="2"/>
              </a:rPr>
              <a:t>… </a:t>
            </a:r>
            <a:r>
              <a:rPr lang="en-US" altLang="zh-CN" sz="2800" dirty="0" smtClean="0">
                <a:latin typeface="华文仿宋"/>
                <a:ea typeface="华文仿宋"/>
                <a:sym typeface="Symbol" pitchFamily="18" charset="2"/>
              </a:rPr>
              <a:t>+</a:t>
            </a:r>
            <a:r>
              <a:rPr lang="en-US" altLang="zh-CN" sz="2800" dirty="0" smtClean="0">
                <a:solidFill>
                  <a:srgbClr val="FF0000"/>
                </a:solidFill>
                <a:latin typeface="华文仿宋"/>
                <a:ea typeface="华文仿宋"/>
                <a:sym typeface="Symbol" pitchFamily="18" charset="2"/>
              </a:rPr>
              <a:t> </a:t>
            </a:r>
            <a:r>
              <a:rPr lang="en-US" altLang="zh-CN" sz="2800" dirty="0" smtClean="0">
                <a:latin typeface="Rockwell" pitchFamily="18" charset="0"/>
                <a:sym typeface="Symbol" pitchFamily="18" charset="2"/>
              </a:rPr>
              <a:t>Q(</a:t>
            </a:r>
            <a:r>
              <a:rPr lang="en-GB" altLang="zh-CN" sz="2800" dirty="0" err="1" smtClean="0">
                <a:solidFill>
                  <a:srgbClr val="FF0000"/>
                </a:solidFill>
                <a:latin typeface="Rockwell" pitchFamily="18" charset="0"/>
                <a:sym typeface="Symbol" pitchFamily="18" charset="2"/>
              </a:rPr>
              <a:t>D</a:t>
            </a:r>
            <a:r>
              <a:rPr lang="en-GB" altLang="zh-CN" sz="2800" baseline="-25000" dirty="0" err="1" smtClean="0">
                <a:solidFill>
                  <a:srgbClr val="FF0000"/>
                </a:solidFill>
                <a:latin typeface="Rockwell" pitchFamily="18" charset="0"/>
                <a:sym typeface="Symbol" pitchFamily="18" charset="2"/>
              </a:rPr>
              <a:t>n</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0" name="TextBox 3"/>
          <p:cNvSpPr txBox="1">
            <a:spLocks noChangeArrowheads="1"/>
          </p:cNvSpPr>
          <p:nvPr/>
        </p:nvSpPr>
        <p:spPr bwMode="auto">
          <a:xfrm>
            <a:off x="4000496" y="5917188"/>
            <a:ext cx="2304256" cy="369332"/>
          </a:xfrm>
          <a:prstGeom prst="rect">
            <a:avLst/>
          </a:prstGeom>
          <a:noFill/>
          <a:ln w="9525">
            <a:noFill/>
            <a:miter lim="800000"/>
            <a:headEnd/>
            <a:tailEnd/>
          </a:ln>
        </p:spPr>
        <p:txBody>
          <a:bodyPr wrap="square">
            <a:spAutoFit/>
          </a:bodyPr>
          <a:lstStyle/>
          <a:p>
            <a:pPr algn="ctr"/>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partitioning</a:t>
            </a:r>
            <a:endParaRPr lang="zh-CN" altLang="en-US" sz="1400" dirty="0">
              <a:latin typeface="Arial Unicode MS" pitchFamily="34" charset="-122"/>
              <a:ea typeface="Arial Unicode MS" pitchFamily="34" charset="-122"/>
              <a:cs typeface="Arial Unicode MS" pitchFamily="34" charset="-122"/>
            </a:endParaRPr>
          </a:p>
        </p:txBody>
      </p:sp>
      <p:sp>
        <p:nvSpPr>
          <p:cNvPr id="22" name="灯片编号占位符 21"/>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cxnSp>
        <p:nvCxnSpPr>
          <p:cNvPr id="24" name="Straight Arrow Connector 5"/>
          <p:cNvCxnSpPr/>
          <p:nvPr/>
        </p:nvCxnSpPr>
        <p:spPr bwMode="auto">
          <a:xfrm>
            <a:off x="3170218" y="3725957"/>
            <a:ext cx="1944216"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TextBox 19"/>
          <p:cNvSpPr txBox="1">
            <a:spLocks noChangeArrowheads="1"/>
          </p:cNvSpPr>
          <p:nvPr/>
        </p:nvSpPr>
        <p:spPr bwMode="auto">
          <a:xfrm>
            <a:off x="1081986" y="3437925"/>
            <a:ext cx="1656184"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 + </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6" name="TextBox 19"/>
          <p:cNvSpPr txBox="1">
            <a:spLocks noChangeArrowheads="1"/>
          </p:cNvSpPr>
          <p:nvPr/>
        </p:nvSpPr>
        <p:spPr bwMode="auto">
          <a:xfrm>
            <a:off x="5834514" y="3437925"/>
            <a:ext cx="2952328" cy="523220"/>
          </a:xfrm>
          <a:prstGeom prst="rect">
            <a:avLst/>
          </a:prstGeom>
          <a:noFill/>
          <a:ln w="9525">
            <a:noFill/>
            <a:miter lim="800000"/>
            <a:headEnd/>
            <a:tailEnd/>
          </a:ln>
        </p:spPr>
        <p:txBody>
          <a:bodyPr wrap="square">
            <a:spAutoFit/>
          </a:bodyPr>
          <a:lstStyle/>
          <a:p>
            <a:r>
              <a:rPr lang="en-US" altLang="zh-CN" sz="2800" dirty="0">
                <a:latin typeface="Rockwell" pitchFamily="18" charset="0"/>
                <a:sym typeface="Symbol" pitchFamily="18" charset="2"/>
              </a:rPr>
              <a:t>Q(</a:t>
            </a:r>
            <a:r>
              <a:rPr lang="en-GB" altLang="zh-CN" sz="2800" dirty="0" smtClean="0">
                <a:solidFill>
                  <a:srgbClr val="FF0000"/>
                </a:solidFill>
                <a:latin typeface="Rockwell" pitchFamily="18" charset="0"/>
                <a:sym typeface="Symbol" pitchFamily="18" charset="2"/>
              </a:rPr>
              <a:t>D</a:t>
            </a:r>
            <a:r>
              <a:rPr lang="en-GB" altLang="zh-CN" sz="2800" dirty="0" smtClean="0">
                <a:latin typeface="Rockwell" pitchFamily="18" charset="0"/>
                <a:sym typeface="Symbol" pitchFamily="18" charset="2"/>
              </a:rPr>
              <a:t>) + </a:t>
            </a:r>
            <a:r>
              <a:rPr lang="en-US" altLang="zh-CN" sz="2800" dirty="0" smtClean="0">
                <a:latin typeface="Rockwell" pitchFamily="18" charset="0"/>
                <a:sym typeface="Symbol" pitchFamily="18" charset="2"/>
              </a:rPr>
              <a:t>Q(</a:t>
            </a:r>
            <a:r>
              <a:rPr lang="el-GR" altLang="zh-CN" sz="2800" dirty="0" smtClean="0">
                <a:solidFill>
                  <a:srgbClr val="FF0000"/>
                </a:solidFill>
                <a:latin typeface="华文仿宋"/>
                <a:ea typeface="华文仿宋"/>
                <a:sym typeface="Symbol" pitchFamily="18" charset="2"/>
              </a:rPr>
              <a:t>Δ</a:t>
            </a:r>
            <a:r>
              <a:rPr lang="en-GB" altLang="zh-CN" sz="2800" dirty="0" smtClean="0">
                <a:latin typeface="Rockwell" pitchFamily="18" charset="0"/>
                <a:sym typeface="Symbol" pitchFamily="18" charset="2"/>
              </a:rPr>
              <a:t>)</a:t>
            </a:r>
            <a:endParaRPr lang="zh-CN" altLang="en-US" sz="2800" dirty="0">
              <a:latin typeface="Rockwell" pitchFamily="18" charset="0"/>
            </a:endParaRPr>
          </a:p>
        </p:txBody>
      </p:sp>
      <p:sp>
        <p:nvSpPr>
          <p:cNvPr id="27" name="TextBox 3"/>
          <p:cNvSpPr txBox="1">
            <a:spLocks noChangeArrowheads="1"/>
          </p:cNvSpPr>
          <p:nvPr/>
        </p:nvSpPr>
        <p:spPr bwMode="auto">
          <a:xfrm>
            <a:off x="2883896" y="3289919"/>
            <a:ext cx="4116996" cy="369332"/>
          </a:xfrm>
          <a:prstGeom prst="rect">
            <a:avLst/>
          </a:prstGeom>
          <a:noFill/>
          <a:ln w="9525">
            <a:noFill/>
            <a:miter lim="800000"/>
            <a:headEnd/>
            <a:tailEnd/>
          </a:ln>
        </p:spPr>
        <p:txBody>
          <a:bodyPr wrap="square">
            <a:spAutoFit/>
          </a:bodyPr>
          <a:lstStyle/>
          <a:p>
            <a:r>
              <a:rPr lang="en-US" altLang="zh-CN" dirty="0" smtClean="0">
                <a:solidFill>
                  <a:srgbClr val="C00000"/>
                </a:solidFill>
                <a:latin typeface="Arial Unicode MS" pitchFamily="34" charset="-122"/>
                <a:ea typeface="Arial Unicode MS" pitchFamily="34" charset="-122"/>
                <a:cs typeface="Arial Unicode MS" pitchFamily="34" charset="-122"/>
                <a:sym typeface="Symbol" pitchFamily="18" charset="2"/>
              </a:rPr>
              <a:t>Incremental computation</a:t>
            </a:r>
            <a:endParaRPr lang="zh-CN" altLang="en-US" sz="1400" dirty="0">
              <a:latin typeface="Arial Unicode MS" pitchFamily="34" charset="-122"/>
              <a:ea typeface="Arial Unicode MS" pitchFamily="34" charset="-122"/>
              <a:cs typeface="Arial Unicode MS" pitchFamily="34" charset="-122"/>
            </a:endParaRPr>
          </a:p>
        </p:txBody>
      </p:sp>
      <p:sp>
        <p:nvSpPr>
          <p:cNvPr id="28" name="TextBox 3"/>
          <p:cNvSpPr txBox="1">
            <a:spLocks noChangeArrowheads="1"/>
          </p:cNvSpPr>
          <p:nvPr/>
        </p:nvSpPr>
        <p:spPr bwMode="auto">
          <a:xfrm>
            <a:off x="5474474" y="4488428"/>
            <a:ext cx="1728192" cy="369332"/>
          </a:xfrm>
          <a:prstGeom prst="rect">
            <a:avLst/>
          </a:prstGeom>
          <a:noFill/>
          <a:ln w="9525">
            <a:noFill/>
            <a:miter lim="800000"/>
            <a:headEnd/>
            <a:tailEnd/>
          </a:ln>
        </p:spPr>
        <p:txBody>
          <a:bodyPr wrap="square">
            <a:spAutoFit/>
          </a:bodyPr>
          <a:lstStyle/>
          <a:p>
            <a:r>
              <a:rPr lang="en-US" altLang="zh-CN" dirty="0" smtClean="0">
                <a:latin typeface="Arial Unicode MS" pitchFamily="34" charset="-122"/>
                <a:ea typeface="Arial Unicode MS" pitchFamily="34" charset="-122"/>
                <a:cs typeface="Arial Unicode MS" pitchFamily="34" charset="-122"/>
              </a:rPr>
              <a:t>Known results</a:t>
            </a:r>
            <a:endParaRPr lang="zh-CN" altLang="en-US" dirty="0">
              <a:latin typeface="Arial Unicode MS" pitchFamily="34" charset="-122"/>
              <a:ea typeface="Arial Unicode MS" pitchFamily="34" charset="-122"/>
              <a:cs typeface="Arial Unicode MS" pitchFamily="34" charset="-122"/>
            </a:endParaRPr>
          </a:p>
        </p:txBody>
      </p:sp>
      <p:sp>
        <p:nvSpPr>
          <p:cNvPr id="29" name="下箭头 28"/>
          <p:cNvSpPr/>
          <p:nvPr/>
        </p:nvSpPr>
        <p:spPr>
          <a:xfrm>
            <a:off x="6194554" y="3941981"/>
            <a:ext cx="144016" cy="57606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0" name="内容占位符 2"/>
          <p:cNvSpPr txBox="1">
            <a:spLocks/>
          </p:cNvSpPr>
          <p:nvPr/>
        </p:nvSpPr>
        <p:spPr bwMode="auto">
          <a:xfrm>
            <a:off x="285720" y="2714620"/>
            <a:ext cx="8501122" cy="57150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Incremental Computation:</a:t>
            </a: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grpSp>
        <p:nvGrpSpPr>
          <p:cNvPr id="31" name="组合 30"/>
          <p:cNvGrpSpPr/>
          <p:nvPr/>
        </p:nvGrpSpPr>
        <p:grpSpPr>
          <a:xfrm>
            <a:off x="4664000" y="928670"/>
            <a:ext cx="4051404" cy="1901825"/>
            <a:chOff x="2555776" y="4653136"/>
            <a:chExt cx="4051404" cy="1901825"/>
          </a:xfrm>
        </p:grpSpPr>
        <p:cxnSp>
          <p:nvCxnSpPr>
            <p:cNvPr id="32" name="Straight Arrow Connector 5"/>
            <p:cNvCxnSpPr/>
            <p:nvPr/>
          </p:nvCxnSpPr>
          <p:spPr bwMode="auto">
            <a:xfrm>
              <a:off x="3519389" y="5589240"/>
              <a:ext cx="1800225" cy="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3" name="TextBox 19"/>
            <p:cNvSpPr txBox="1">
              <a:spLocks noChangeArrowheads="1"/>
            </p:cNvSpPr>
            <p:nvPr/>
          </p:nvSpPr>
          <p:spPr bwMode="auto">
            <a:xfrm>
              <a:off x="2555776" y="5416897"/>
              <a:ext cx="885825" cy="460375"/>
            </a:xfrm>
            <a:prstGeom prst="rect">
              <a:avLst/>
            </a:prstGeom>
            <a:noFill/>
            <a:ln w="9525">
              <a:noFill/>
              <a:miter lim="800000"/>
              <a:headEnd/>
              <a:tailEnd/>
            </a:ln>
          </p:spPr>
          <p:txBody>
            <a:bodyPr wrap="none">
              <a:spAutoFit/>
            </a:bodyPr>
            <a:lstStyle/>
            <a:p>
              <a:r>
                <a:rPr lang="en-US" altLang="zh-CN" sz="2400" dirty="0">
                  <a:latin typeface="Rockwell" pitchFamily="18" charset="0"/>
                  <a:sym typeface="Symbol" pitchFamily="18" charset="2"/>
                </a:rPr>
                <a:t>Q(</a:t>
              </a:r>
              <a:r>
                <a:rPr lang="en-GB" altLang="zh-CN" sz="2400" dirty="0">
                  <a:solidFill>
                    <a:srgbClr val="FF0000"/>
                  </a:solidFill>
                  <a:latin typeface="Rockwell" pitchFamily="18" charset="0"/>
                  <a:sym typeface="Symbol" pitchFamily="18" charset="2"/>
                </a:rPr>
                <a:t>D</a:t>
              </a:r>
              <a:r>
                <a:rPr lang="en-GB" altLang="zh-CN" sz="2400" dirty="0">
                  <a:latin typeface="Rockwell" pitchFamily="18" charset="0"/>
                  <a:sym typeface="Symbol" pitchFamily="18" charset="2"/>
                </a:rPr>
                <a:t>)</a:t>
              </a:r>
              <a:endParaRPr lang="zh-CN" altLang="en-US" sz="2400" dirty="0">
                <a:latin typeface="Rockwell" pitchFamily="18" charset="0"/>
              </a:endParaRPr>
            </a:p>
          </p:txBody>
        </p:sp>
        <p:sp>
          <p:nvSpPr>
            <p:cNvPr id="34" name="TextBox 19"/>
            <p:cNvSpPr txBox="1">
              <a:spLocks noChangeArrowheads="1"/>
            </p:cNvSpPr>
            <p:nvPr/>
          </p:nvSpPr>
          <p:spPr bwMode="auto">
            <a:xfrm>
              <a:off x="5603379" y="5373786"/>
              <a:ext cx="946093"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i</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cxnSp>
          <p:nvCxnSpPr>
            <p:cNvPr id="35" name="Straight Arrow Connector 5"/>
            <p:cNvCxnSpPr/>
            <p:nvPr/>
          </p:nvCxnSpPr>
          <p:spPr bwMode="auto">
            <a:xfrm flipV="1">
              <a:off x="3491880" y="486916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6" name="Straight Arrow Connector 5"/>
            <p:cNvCxnSpPr/>
            <p:nvPr/>
          </p:nvCxnSpPr>
          <p:spPr bwMode="auto">
            <a:xfrm>
              <a:off x="3491880" y="5589240"/>
              <a:ext cx="1800200" cy="72008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7" name="TextBox 19"/>
            <p:cNvSpPr txBox="1">
              <a:spLocks noChangeArrowheads="1"/>
            </p:cNvSpPr>
            <p:nvPr/>
          </p:nvSpPr>
          <p:spPr bwMode="auto">
            <a:xfrm>
              <a:off x="5603379" y="4653136"/>
              <a:ext cx="997389"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smtClean="0">
                  <a:solidFill>
                    <a:srgbClr val="FF0000"/>
                  </a:solidFill>
                  <a:latin typeface="Rockwell" pitchFamily="18" charset="0"/>
                  <a:sym typeface="Symbol" pitchFamily="18" charset="2"/>
                </a:rPr>
                <a:t>D</a:t>
              </a:r>
              <a:r>
                <a:rPr lang="en-GB" altLang="zh-CN" sz="2400" baseline="-25000" dirty="0" smtClean="0">
                  <a:solidFill>
                    <a:srgbClr val="FF0000"/>
                  </a:solidFill>
                  <a:latin typeface="Rockwell" pitchFamily="18" charset="0"/>
                  <a:sym typeface="Symbol" pitchFamily="18" charset="2"/>
                </a:rPr>
                <a:t>1</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sp>
          <p:nvSpPr>
            <p:cNvPr id="38" name="TextBox 19"/>
            <p:cNvSpPr txBox="1">
              <a:spLocks noChangeArrowheads="1"/>
            </p:cNvSpPr>
            <p:nvPr/>
          </p:nvSpPr>
          <p:spPr bwMode="auto">
            <a:xfrm>
              <a:off x="5603379" y="6093296"/>
              <a:ext cx="1003801" cy="461665"/>
            </a:xfrm>
            <a:prstGeom prst="rect">
              <a:avLst/>
            </a:prstGeom>
            <a:noFill/>
            <a:ln w="9525">
              <a:noFill/>
              <a:miter lim="800000"/>
              <a:headEnd/>
              <a:tailEnd/>
            </a:ln>
          </p:spPr>
          <p:txBody>
            <a:bodyPr wrap="none">
              <a:spAutoFit/>
            </a:bodyPr>
            <a:lstStyle/>
            <a:p>
              <a:r>
                <a:rPr lang="en-US" altLang="zh-CN" sz="2400" dirty="0" smtClean="0">
                  <a:latin typeface="Rockwell" pitchFamily="18" charset="0"/>
                  <a:sym typeface="Symbol" pitchFamily="18" charset="2"/>
                </a:rPr>
                <a:t>Q(</a:t>
              </a:r>
              <a:r>
                <a:rPr lang="en-GB" altLang="zh-CN" sz="2400" dirty="0" err="1" smtClean="0">
                  <a:solidFill>
                    <a:srgbClr val="FF0000"/>
                  </a:solidFill>
                  <a:latin typeface="Rockwell" pitchFamily="18" charset="0"/>
                  <a:sym typeface="Symbol" pitchFamily="18" charset="2"/>
                </a:rPr>
                <a:t>D</a:t>
              </a:r>
              <a:r>
                <a:rPr lang="en-GB" altLang="zh-CN" sz="2400" baseline="-25000" dirty="0" err="1" smtClean="0">
                  <a:solidFill>
                    <a:srgbClr val="FF0000"/>
                  </a:solidFill>
                  <a:latin typeface="Rockwell" pitchFamily="18" charset="0"/>
                  <a:sym typeface="Symbol" pitchFamily="18" charset="2"/>
                </a:rPr>
                <a:t>n</a:t>
              </a:r>
              <a:r>
                <a:rPr lang="en-GB" altLang="zh-CN" sz="2400" dirty="0" smtClean="0">
                  <a:latin typeface="Rockwell" pitchFamily="18" charset="0"/>
                  <a:sym typeface="Symbol" pitchFamily="18" charset="2"/>
                </a:rPr>
                <a:t>)</a:t>
              </a:r>
              <a:endParaRPr lang="zh-CN" altLang="en-US" sz="2400" dirty="0">
                <a:latin typeface="Rockwell" pitchFamily="18" charset="0"/>
              </a:endParaRPr>
            </a:p>
          </p:txBody>
        </p:sp>
      </p:grpSp>
      <p:sp>
        <p:nvSpPr>
          <p:cNvPr id="39" name="内容占位符 2"/>
          <p:cNvSpPr txBox="1">
            <a:spLocks/>
          </p:cNvSpPr>
          <p:nvPr/>
        </p:nvSpPr>
        <p:spPr bwMode="auto">
          <a:xfrm>
            <a:off x="285720" y="1643050"/>
            <a:ext cx="8501122" cy="8447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914400" rtl="0" eaLnBrk="0" fontAlgn="base" latinLnBrk="0" hangingPunct="0">
              <a:lnSpc>
                <a:spcPct val="100000"/>
              </a:lnSpc>
              <a:spcBef>
                <a:spcPct val="20000"/>
              </a:spcBef>
              <a:spcAft>
                <a:spcPct val="0"/>
              </a:spcAft>
              <a:buClrTx/>
              <a:buSzTx/>
              <a:buFontTx/>
              <a:buChar char="•"/>
              <a:tabLst/>
              <a:defRPr/>
            </a:pPr>
            <a:r>
              <a:rPr lang="en-US" altLang="zh-CN" sz="2800" b="1" kern="0" dirty="0" smtClean="0">
                <a:solidFill>
                  <a:srgbClr val="C00000"/>
                </a:solidFill>
                <a:latin typeface="Arial Unicode MS" pitchFamily="34" charset="-122"/>
                <a:ea typeface="黑体" pitchFamily="49" charset="-122"/>
              </a:rPr>
              <a:t>Distributed algorithms</a:t>
            </a:r>
            <a:r>
              <a:rPr kumimoji="0" lang="en-US" altLang="zh-CN" sz="28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rPr>
              <a:t>:</a:t>
            </a:r>
            <a:endParaRPr kumimoji="0" lang="en-US" altLang="zh-CN" sz="2800" b="0" i="0" u="none" strike="noStrike" kern="0" cap="none" spc="0" normalizeH="0" baseline="0" noProof="0" dirty="0" smtClean="0">
              <a:ln>
                <a:noFill/>
              </a:ln>
              <a:solidFill>
                <a:schemeClr val="tx1"/>
              </a:solidFill>
              <a:effectLst/>
              <a:uLnTx/>
              <a:uFillTx/>
              <a:latin typeface="Arial Unicode MS" pitchFamily="34" charset="-122"/>
              <a:ea typeface="黑体" pitchFamily="49" charset="-122"/>
            </a:endParaRP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800" b="0" i="0" u="none" strike="noStrike" kern="0" cap="none" spc="0" normalizeH="0" baseline="0" noProof="0" dirty="0">
              <a:ln>
                <a:noFill/>
              </a:ln>
              <a:solidFill>
                <a:schemeClr val="tx1"/>
              </a:solidFill>
              <a:effectLst/>
              <a:uLnTx/>
              <a:uFillTx/>
              <a:latin typeface="Arial Unicode MS" pitchFamily="34" charset="-122"/>
              <a:ea typeface="黑体" pitchFamily="49" charset="-122"/>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0" y="2159644"/>
            <a:ext cx="9144000" cy="1269355"/>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rgbClr val="C00000"/>
                </a:solidFill>
                <a:effectLst/>
                <a:uLnTx/>
                <a:uFillTx/>
                <a:latin typeface="+mj-lt"/>
                <a:ea typeface="+mj-ea"/>
                <a:cs typeface="+mj-cs"/>
              </a:rPr>
              <a:t>大数据技术的</a:t>
            </a:r>
            <a:r>
              <a:rPr lang="zh-CN" altLang="en-US" sz="3600" b="1" kern="0" dirty="0" smtClean="0">
                <a:solidFill>
                  <a:srgbClr val="C00000"/>
                </a:solidFill>
                <a:latin typeface="+mj-lt"/>
                <a:ea typeface="+mj-ea"/>
                <a:cs typeface="+mj-cs"/>
              </a:rPr>
              <a:t>应用案例</a:t>
            </a:r>
            <a:endParaRPr kumimoji="0" lang="en-US" altLang="zh-CN" sz="3600" b="1" i="0" u="none" strike="noStrike" kern="0" cap="none" spc="0" normalizeH="0" baseline="0" noProof="0" dirty="0" smtClean="0">
              <a:ln>
                <a:noFill/>
              </a:ln>
              <a:solidFill>
                <a:srgbClr val="C00000"/>
              </a:solidFill>
              <a:effectLst/>
              <a:uLnTx/>
              <a:uFillTx/>
              <a:latin typeface="+mj-lt"/>
              <a:ea typeface="+mj-ea"/>
              <a:cs typeface="+mj-cs"/>
            </a:endParaRPr>
          </a:p>
        </p:txBody>
      </p:sp>
      <p:sp>
        <p:nvSpPr>
          <p:cNvPr id="5" name="矩形 4"/>
          <p:cNvSpPr/>
          <p:nvPr/>
        </p:nvSpPr>
        <p:spPr>
          <a:xfrm>
            <a:off x="3059832" y="3717032"/>
            <a:ext cx="3096344" cy="707886"/>
          </a:xfrm>
          <a:prstGeom prst="rect">
            <a:avLst/>
          </a:prstGeom>
          <a:noFill/>
        </p:spPr>
        <p:txBody>
          <a:bodyPr wrap="square" lIns="91440" tIns="45720" rIns="91440" bIns="45720">
            <a:spAutoFit/>
          </a:bodyPr>
          <a:lstStyle/>
          <a:p>
            <a:pPr algn="ctr"/>
            <a:r>
              <a:rPr lang="en-US" altLang="zh-CN" sz="4000" b="1" dirty="0" smtClean="0">
                <a:ln w="1905"/>
                <a:solidFill>
                  <a:srgbClr val="FF0000"/>
                </a:solidFill>
                <a:effectLst>
                  <a:innerShdw blurRad="69850" dist="43180" dir="5400000">
                    <a:srgbClr val="000000">
                      <a:alpha val="65000"/>
                    </a:srgbClr>
                  </a:innerShdw>
                </a:effectLst>
              </a:rPr>
              <a:t>BDA</a:t>
            </a:r>
            <a:endParaRPr lang="zh-CN" altLang="en-US" sz="4000" b="1" dirty="0">
              <a:ln w="1905"/>
              <a:effectLst>
                <a:innerShdw blurRad="69850" dist="43180" dir="5400000">
                  <a:srgbClr val="000000">
                    <a:alpha val="65000"/>
                  </a:srgbClr>
                </a:innerShdw>
              </a:effectLst>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图片 5"/>
          <p:cNvPicPr>
            <a:picLocks noChangeAspect="1"/>
          </p:cNvPicPr>
          <p:nvPr/>
        </p:nvPicPr>
        <p:blipFill>
          <a:blip r:embed="rId3"/>
          <a:srcRect/>
          <a:stretch>
            <a:fillRect/>
          </a:stretch>
        </p:blipFill>
        <p:spPr bwMode="auto">
          <a:xfrm>
            <a:off x="4725988" y="3311525"/>
            <a:ext cx="4167187" cy="1401763"/>
          </a:xfrm>
          <a:prstGeom prst="rect">
            <a:avLst/>
          </a:prstGeom>
          <a:noFill/>
          <a:ln w="9525">
            <a:noFill/>
            <a:miter lim="800000"/>
            <a:headEnd/>
            <a:tailEnd/>
          </a:ln>
        </p:spPr>
      </p:pic>
      <p:sp>
        <p:nvSpPr>
          <p:cNvPr id="39939" name="标题 1"/>
          <p:cNvSpPr>
            <a:spLocks noGrp="1"/>
          </p:cNvSpPr>
          <p:nvPr>
            <p:ph type="title"/>
          </p:nvPr>
        </p:nvSpPr>
        <p:spPr>
          <a:xfrm>
            <a:off x="323850" y="71414"/>
            <a:ext cx="8569325" cy="792163"/>
          </a:xfrm>
        </p:spPr>
        <p:txBody>
          <a:bodyPr>
            <a:normAutofit/>
          </a:bodyPr>
          <a:lstStyle/>
          <a:p>
            <a:pPr>
              <a:defRPr/>
            </a:pPr>
            <a:r>
              <a:rPr lang="zh-CN" altLang="en-US" sz="4000" b="1" dirty="0" smtClean="0">
                <a:solidFill>
                  <a:srgbClr val="C00000"/>
                </a:solidFill>
                <a:latin typeface="Arial Unicode MS" pitchFamily="34" charset="-122"/>
                <a:ea typeface="黑体" pitchFamily="49" charset="-122"/>
              </a:rPr>
              <a:t>如一：面向公共事件的示范应用</a:t>
            </a:r>
            <a:endParaRPr lang="en-US" altLang="en-US" sz="4000" b="1" dirty="0" smtClean="0">
              <a:solidFill>
                <a:srgbClr val="C00000"/>
              </a:solidFill>
              <a:latin typeface="Arial Unicode MS" pitchFamily="34" charset="-122"/>
              <a:ea typeface="黑体" pitchFamily="49" charset="-122"/>
            </a:endParaRPr>
          </a:p>
        </p:txBody>
      </p:sp>
      <p:sp>
        <p:nvSpPr>
          <p:cNvPr id="30" name="圆角矩形 29"/>
          <p:cNvSpPr/>
          <p:nvPr/>
        </p:nvSpPr>
        <p:spPr>
          <a:xfrm>
            <a:off x="250825" y="5900738"/>
            <a:ext cx="8642350" cy="684212"/>
          </a:xfrm>
          <a:prstGeom prst="roundRect">
            <a:avLst/>
          </a:prstGeom>
          <a:noFill/>
          <a:ln w="28575">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spcBef>
                <a:spcPct val="20000"/>
              </a:spcBef>
              <a:defRPr/>
            </a:pPr>
            <a:r>
              <a:rPr lang="zh-CN" altLang="en-US" sz="2000" b="1" dirty="0">
                <a:solidFill>
                  <a:schemeClr val="tx1"/>
                </a:solidFill>
                <a:latin typeface="黑体" pitchFamily="49" charset="-122"/>
                <a:ea typeface="黑体" pitchFamily="49" charset="-122"/>
              </a:rPr>
              <a:t>研究工作：</a:t>
            </a:r>
            <a:r>
              <a:rPr lang="zh-CN" altLang="en-US" sz="1800" dirty="0">
                <a:solidFill>
                  <a:srgbClr val="000000"/>
                </a:solidFill>
                <a:latin typeface="黑体" panose="02010609060101010101" pitchFamily="49" charset="-122"/>
                <a:ea typeface="黑体" panose="02010609060101010101" pitchFamily="49" charset="-122"/>
              </a:rPr>
              <a:t>异质大数据获取、建模与深度分析，异构大数据存储与多模态计算，复杂系统敏捷定制，事件分析与预测。</a:t>
            </a:r>
            <a:endParaRPr lang="en-US" altLang="zh-CN" sz="1800" dirty="0">
              <a:solidFill>
                <a:srgbClr val="000000"/>
              </a:solidFill>
              <a:latin typeface="黑体" panose="02010609060101010101" pitchFamily="49" charset="-122"/>
              <a:ea typeface="黑体" panose="02010609060101010101" pitchFamily="49" charset="-122"/>
            </a:endParaRPr>
          </a:p>
        </p:txBody>
      </p:sp>
      <p:sp>
        <p:nvSpPr>
          <p:cNvPr id="38917" name="灯片编号占位符 4"/>
          <p:cNvSpPr>
            <a:spLocks noGrp="1"/>
          </p:cNvSpPr>
          <p:nvPr>
            <p:ph type="sldNum" sz="quarter" idx="4294967295"/>
          </p:nvPr>
        </p:nvSpPr>
        <p:spPr bwMode="auto">
          <a:xfrm>
            <a:off x="6948488" y="6448425"/>
            <a:ext cx="2133600" cy="365125"/>
          </a:xfrm>
          <a:prstGeom prst="rect">
            <a:avLst/>
          </a:prstGeom>
          <a:noFill/>
          <a:ln>
            <a:miter lim="800000"/>
            <a:headEnd/>
            <a:tailEnd/>
          </a:ln>
        </p:spPr>
        <p:txBody>
          <a:bodyPr/>
          <a:lstStyle/>
          <a:p>
            <a:fld id="{BFD561B0-AF4F-46D0-BB63-C1E50C15D2B5}" type="slidenum">
              <a:rPr lang="zh-CN" altLang="en-US" smtClean="0"/>
              <a:pPr/>
              <a:t>36</a:t>
            </a:fld>
            <a:endParaRPr lang="en-US" altLang="zh-CN" smtClean="0"/>
          </a:p>
        </p:txBody>
      </p:sp>
      <p:sp>
        <p:nvSpPr>
          <p:cNvPr id="31" name="圆角矩形 30"/>
          <p:cNvSpPr/>
          <p:nvPr/>
        </p:nvSpPr>
        <p:spPr>
          <a:xfrm>
            <a:off x="236538" y="4933950"/>
            <a:ext cx="8656637" cy="792163"/>
          </a:xfrm>
          <a:prstGeom prst="round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marL="0" lvl="1">
              <a:spcBef>
                <a:spcPts val="0"/>
              </a:spcBef>
              <a:defRPr/>
            </a:pPr>
            <a:r>
              <a:rPr lang="zh-CN" altLang="en-US" sz="2000" b="1" dirty="0">
                <a:solidFill>
                  <a:schemeClr val="tx1"/>
                </a:solidFill>
                <a:latin typeface="黑体" panose="02010609060101010101" pitchFamily="49" charset="-122"/>
                <a:ea typeface="黑体" panose="02010609060101010101" pitchFamily="49" charset="-122"/>
                <a:cs typeface="微软雅黑"/>
              </a:rPr>
              <a:t>舆情大数据服务：</a:t>
            </a:r>
            <a:r>
              <a:rPr lang="zh-CN" altLang="en-US" sz="2000" dirty="0">
                <a:solidFill>
                  <a:schemeClr val="tx1"/>
                </a:solidFill>
                <a:latin typeface="黑体" panose="02010609060101010101" pitchFamily="49" charset="-122"/>
                <a:ea typeface="黑体" panose="02010609060101010101" pitchFamily="49" charset="-122"/>
                <a:cs typeface="微软雅黑"/>
              </a:rPr>
              <a:t>已被国家信息安全管理中心采用，建立</a:t>
            </a:r>
            <a:r>
              <a:rPr lang="en-US" altLang="zh-CN" sz="2000" dirty="0">
                <a:solidFill>
                  <a:schemeClr val="tx1"/>
                </a:solidFill>
                <a:latin typeface="黑体" panose="02010609060101010101" pitchFamily="49" charset="-122"/>
                <a:ea typeface="黑体" panose="02010609060101010101" pitchFamily="49" charset="-122"/>
                <a:cs typeface="微软雅黑"/>
              </a:rPr>
              <a:t>Ring</a:t>
            </a:r>
            <a:r>
              <a:rPr lang="zh-CN" altLang="en-US" sz="2000" dirty="0">
                <a:solidFill>
                  <a:schemeClr val="tx1"/>
                </a:solidFill>
                <a:latin typeface="黑体" panose="02010609060101010101" pitchFamily="49" charset="-122"/>
                <a:ea typeface="黑体" panose="02010609060101010101" pitchFamily="49" charset="-122"/>
                <a:cs typeface="微软雅黑"/>
              </a:rPr>
              <a:t>微信公众号</a:t>
            </a:r>
            <a:endParaRPr lang="en-US" altLang="zh-CN" sz="2000" dirty="0">
              <a:solidFill>
                <a:schemeClr val="tx1"/>
              </a:solidFill>
              <a:latin typeface="黑体" panose="02010609060101010101" pitchFamily="49" charset="-122"/>
              <a:ea typeface="黑体" panose="02010609060101010101" pitchFamily="49" charset="-122"/>
              <a:cs typeface="微软雅黑"/>
            </a:endParaRPr>
          </a:p>
        </p:txBody>
      </p:sp>
      <p:sp>
        <p:nvSpPr>
          <p:cNvPr id="38919" name="矩形 53"/>
          <p:cNvSpPr>
            <a:spLocks noChangeArrowheads="1"/>
          </p:cNvSpPr>
          <p:nvPr/>
        </p:nvSpPr>
        <p:spPr bwMode="auto">
          <a:xfrm>
            <a:off x="5480050" y="3432175"/>
            <a:ext cx="1112838" cy="584200"/>
          </a:xfrm>
          <a:prstGeom prst="rect">
            <a:avLst/>
          </a:prstGeom>
          <a:noFill/>
          <a:ln w="9525">
            <a:noFill/>
            <a:miter lim="800000"/>
            <a:headEnd/>
            <a:tailEnd/>
          </a:ln>
        </p:spPr>
        <p:txBody>
          <a:bodyPr>
            <a:spAutoFit/>
          </a:bodyPr>
          <a:lstStyle/>
          <a:p>
            <a:r>
              <a:rPr lang="zh-CN" altLang="en-US" sz="1600" b="1">
                <a:solidFill>
                  <a:schemeClr val="bg1"/>
                </a:solidFill>
                <a:latin typeface="黑体" pitchFamily="49" charset="-122"/>
                <a:ea typeface="黑体" pitchFamily="49" charset="-122"/>
              </a:rPr>
              <a:t>地域迁徙图</a:t>
            </a:r>
          </a:p>
        </p:txBody>
      </p:sp>
      <p:sp>
        <p:nvSpPr>
          <p:cNvPr id="38920" name="矩形 53"/>
          <p:cNvSpPr>
            <a:spLocks noChangeArrowheads="1"/>
          </p:cNvSpPr>
          <p:nvPr/>
        </p:nvSpPr>
        <p:spPr bwMode="auto">
          <a:xfrm>
            <a:off x="5459413" y="3436938"/>
            <a:ext cx="1211262" cy="338137"/>
          </a:xfrm>
          <a:prstGeom prst="rect">
            <a:avLst/>
          </a:prstGeom>
          <a:noFill/>
          <a:ln w="9525">
            <a:noFill/>
            <a:miter lim="800000"/>
            <a:headEnd/>
            <a:tailEnd/>
          </a:ln>
        </p:spPr>
        <p:txBody>
          <a:bodyPr wrap="none">
            <a:spAutoFit/>
          </a:bodyPr>
          <a:lstStyle/>
          <a:p>
            <a:r>
              <a:rPr lang="zh-CN" altLang="en-US" sz="1600" b="1">
                <a:solidFill>
                  <a:schemeClr val="bg1"/>
                </a:solidFill>
                <a:latin typeface="黑体" pitchFamily="49" charset="-122"/>
                <a:ea typeface="黑体" pitchFamily="49" charset="-122"/>
              </a:rPr>
              <a:t>地域迁徙图</a:t>
            </a:r>
          </a:p>
        </p:txBody>
      </p:sp>
      <p:sp>
        <p:nvSpPr>
          <p:cNvPr id="38921" name="TextBox 12"/>
          <p:cNvSpPr txBox="1">
            <a:spLocks noChangeArrowheads="1"/>
          </p:cNvSpPr>
          <p:nvPr/>
        </p:nvSpPr>
        <p:spPr bwMode="auto">
          <a:xfrm>
            <a:off x="4767263" y="1487488"/>
            <a:ext cx="3992562" cy="369887"/>
          </a:xfrm>
          <a:prstGeom prst="rect">
            <a:avLst/>
          </a:prstGeom>
          <a:noFill/>
          <a:ln w="9525">
            <a:noFill/>
            <a:miter lim="800000"/>
            <a:headEnd/>
            <a:tailEnd/>
          </a:ln>
        </p:spPr>
        <p:txBody>
          <a:bodyPr>
            <a:spAutoFit/>
          </a:bodyPr>
          <a:lstStyle/>
          <a:p>
            <a:pPr marL="177800" lvl="1" indent="-177800" algn="ctr">
              <a:spcBef>
                <a:spcPts val="300"/>
              </a:spcBef>
              <a:spcAft>
                <a:spcPts val="600"/>
              </a:spcAft>
              <a:buClr>
                <a:srgbClr val="006600"/>
              </a:buClr>
            </a:pPr>
            <a:r>
              <a:rPr lang="zh-CN" altLang="en-US" sz="1800" b="1">
                <a:solidFill>
                  <a:srgbClr val="0000FF"/>
                </a:solidFill>
                <a:latin typeface="黑体" pitchFamily="49" charset="-122"/>
                <a:ea typeface="黑体" pitchFamily="49" charset="-122"/>
                <a:sym typeface="Wingdings" pitchFamily="2" charset="2"/>
              </a:rPr>
              <a:t>安管中心：</a:t>
            </a:r>
            <a:r>
              <a:rPr lang="zh-CN" altLang="en-US" sz="1800" b="1">
                <a:solidFill>
                  <a:srgbClr val="0000FF"/>
                </a:solidFill>
                <a:latin typeface="黑体" pitchFamily="49" charset="-122"/>
                <a:ea typeface="黑体" pitchFamily="49" charset="-122"/>
              </a:rPr>
              <a:t>微博人物画像系统</a:t>
            </a:r>
          </a:p>
        </p:txBody>
      </p:sp>
      <p:pic>
        <p:nvPicPr>
          <p:cNvPr id="38922" name="图片 55" descr="群体用户轨迹.png"/>
          <p:cNvPicPr>
            <a:picLocks noChangeAspect="1"/>
          </p:cNvPicPr>
          <p:nvPr/>
        </p:nvPicPr>
        <p:blipFill>
          <a:blip r:embed="rId4" cstate="print"/>
          <a:srcRect/>
          <a:stretch>
            <a:fillRect/>
          </a:stretch>
        </p:blipFill>
        <p:spPr bwMode="auto">
          <a:xfrm>
            <a:off x="6592888" y="1951038"/>
            <a:ext cx="2166937" cy="1360487"/>
          </a:xfrm>
          <a:prstGeom prst="rect">
            <a:avLst/>
          </a:prstGeom>
          <a:noFill/>
          <a:ln w="9525">
            <a:noFill/>
            <a:miter lim="800000"/>
            <a:headEnd/>
            <a:tailEnd/>
          </a:ln>
        </p:spPr>
      </p:pic>
      <p:sp>
        <p:nvSpPr>
          <p:cNvPr id="38923" name="矩形 56"/>
          <p:cNvSpPr>
            <a:spLocks noChangeArrowheads="1"/>
          </p:cNvSpPr>
          <p:nvPr/>
        </p:nvSpPr>
        <p:spPr bwMode="auto">
          <a:xfrm>
            <a:off x="6872288" y="2017713"/>
            <a:ext cx="1425575" cy="338137"/>
          </a:xfrm>
          <a:prstGeom prst="rect">
            <a:avLst/>
          </a:prstGeom>
          <a:noFill/>
          <a:ln w="9525">
            <a:noFill/>
            <a:miter lim="800000"/>
            <a:headEnd/>
            <a:tailEnd/>
          </a:ln>
        </p:spPr>
        <p:txBody>
          <a:bodyPr wrap="none">
            <a:spAutoFit/>
          </a:bodyPr>
          <a:lstStyle/>
          <a:p>
            <a:r>
              <a:rPr lang="zh-CN" altLang="en-US" sz="1600" b="1">
                <a:solidFill>
                  <a:srgbClr val="FF0000"/>
                </a:solidFill>
                <a:latin typeface="黑体" pitchFamily="49" charset="-122"/>
                <a:ea typeface="黑体" pitchFamily="49" charset="-122"/>
                <a:cs typeface="Palatino Linotype" pitchFamily="18" charset="0"/>
              </a:rPr>
              <a:t>群体迁徙分析</a:t>
            </a:r>
          </a:p>
        </p:txBody>
      </p:sp>
      <p:pic>
        <p:nvPicPr>
          <p:cNvPr id="38924" name="图片 6"/>
          <p:cNvPicPr>
            <a:picLocks noChangeAspect="1"/>
          </p:cNvPicPr>
          <p:nvPr/>
        </p:nvPicPr>
        <p:blipFill>
          <a:blip r:embed="rId5"/>
          <a:srcRect/>
          <a:stretch>
            <a:fillRect/>
          </a:stretch>
        </p:blipFill>
        <p:spPr bwMode="auto">
          <a:xfrm>
            <a:off x="6748463" y="3346450"/>
            <a:ext cx="2011362" cy="158750"/>
          </a:xfrm>
          <a:prstGeom prst="rect">
            <a:avLst/>
          </a:prstGeom>
          <a:noFill/>
          <a:ln w="9525">
            <a:noFill/>
            <a:miter lim="800000"/>
            <a:headEnd/>
            <a:tailEnd/>
          </a:ln>
        </p:spPr>
      </p:pic>
      <p:sp>
        <p:nvSpPr>
          <p:cNvPr id="38925" name="矩形 61"/>
          <p:cNvSpPr>
            <a:spLocks noChangeArrowheads="1"/>
          </p:cNvSpPr>
          <p:nvPr/>
        </p:nvSpPr>
        <p:spPr bwMode="auto">
          <a:xfrm>
            <a:off x="5046663" y="3513138"/>
            <a:ext cx="1416050" cy="338137"/>
          </a:xfrm>
          <a:prstGeom prst="rect">
            <a:avLst/>
          </a:prstGeom>
          <a:noFill/>
          <a:ln w="9525">
            <a:noFill/>
            <a:miter lim="800000"/>
            <a:headEnd/>
            <a:tailEnd/>
          </a:ln>
        </p:spPr>
        <p:txBody>
          <a:bodyPr wrap="none">
            <a:spAutoFit/>
          </a:bodyPr>
          <a:lstStyle/>
          <a:p>
            <a:r>
              <a:rPr lang="zh-CN" altLang="en-US" sz="1600" b="1">
                <a:solidFill>
                  <a:srgbClr val="FF0000"/>
                </a:solidFill>
                <a:latin typeface="黑体" pitchFamily="49" charset="-122"/>
                <a:ea typeface="黑体" pitchFamily="49" charset="-122"/>
                <a:cs typeface="Palatino Linotype" pitchFamily="18" charset="0"/>
              </a:rPr>
              <a:t>群体情绪监测</a:t>
            </a:r>
          </a:p>
        </p:txBody>
      </p:sp>
      <p:pic>
        <p:nvPicPr>
          <p:cNvPr id="38926" name="图片 62" descr="个人概览.png"/>
          <p:cNvPicPr>
            <a:picLocks noChangeAspect="1"/>
          </p:cNvPicPr>
          <p:nvPr/>
        </p:nvPicPr>
        <p:blipFill>
          <a:blip r:embed="rId6" cstate="print"/>
          <a:srcRect/>
          <a:stretch>
            <a:fillRect/>
          </a:stretch>
        </p:blipFill>
        <p:spPr bwMode="auto">
          <a:xfrm>
            <a:off x="4699000" y="1951038"/>
            <a:ext cx="1835150" cy="1528762"/>
          </a:xfrm>
          <a:prstGeom prst="rect">
            <a:avLst/>
          </a:prstGeom>
          <a:noFill/>
          <a:ln w="9525">
            <a:noFill/>
            <a:miter lim="800000"/>
            <a:headEnd/>
            <a:tailEnd/>
          </a:ln>
        </p:spPr>
      </p:pic>
      <p:sp>
        <p:nvSpPr>
          <p:cNvPr id="38927" name="矩形 63"/>
          <p:cNvSpPr>
            <a:spLocks noChangeArrowheads="1"/>
          </p:cNvSpPr>
          <p:nvPr/>
        </p:nvSpPr>
        <p:spPr bwMode="auto">
          <a:xfrm>
            <a:off x="5119688" y="2014538"/>
            <a:ext cx="1416050" cy="338137"/>
          </a:xfrm>
          <a:prstGeom prst="rect">
            <a:avLst/>
          </a:prstGeom>
          <a:noFill/>
          <a:ln w="9525">
            <a:noFill/>
            <a:miter lim="800000"/>
            <a:headEnd/>
            <a:tailEnd/>
          </a:ln>
        </p:spPr>
        <p:txBody>
          <a:bodyPr wrap="none">
            <a:spAutoFit/>
          </a:bodyPr>
          <a:lstStyle/>
          <a:p>
            <a:r>
              <a:rPr lang="zh-CN" altLang="en-US" sz="1600" b="1">
                <a:solidFill>
                  <a:srgbClr val="FF0000"/>
                </a:solidFill>
                <a:latin typeface="黑体" pitchFamily="49" charset="-122"/>
                <a:ea typeface="黑体" pitchFamily="49" charset="-122"/>
                <a:cs typeface="Palatino Linotype" pitchFamily="18" charset="0"/>
              </a:rPr>
              <a:t>个人多维画像</a:t>
            </a:r>
          </a:p>
        </p:txBody>
      </p:sp>
      <p:sp>
        <p:nvSpPr>
          <p:cNvPr id="65" name="矩形 64"/>
          <p:cNvSpPr/>
          <p:nvPr/>
        </p:nvSpPr>
        <p:spPr>
          <a:xfrm>
            <a:off x="250825" y="1484313"/>
            <a:ext cx="4216400" cy="3232150"/>
          </a:xfrm>
          <a:prstGeom prst="rect">
            <a:avLst/>
          </a:prstGeom>
          <a:noFill/>
          <a:ln w="1905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tx1"/>
              </a:solidFill>
            </a:endParaRPr>
          </a:p>
        </p:txBody>
      </p:sp>
      <p:sp>
        <p:nvSpPr>
          <p:cNvPr id="66" name="矩形 65"/>
          <p:cNvSpPr/>
          <p:nvPr/>
        </p:nvSpPr>
        <p:spPr>
          <a:xfrm>
            <a:off x="4683125" y="1484313"/>
            <a:ext cx="4210050" cy="3232150"/>
          </a:xfrm>
          <a:prstGeom prst="rect">
            <a:avLst/>
          </a:prstGeom>
          <a:noFill/>
          <a:ln w="19050">
            <a:solidFill>
              <a:schemeClr val="bg1">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930" name="TextBox 12"/>
          <p:cNvSpPr txBox="1">
            <a:spLocks noChangeArrowheads="1"/>
          </p:cNvSpPr>
          <p:nvPr/>
        </p:nvSpPr>
        <p:spPr bwMode="auto">
          <a:xfrm>
            <a:off x="290513" y="1495425"/>
            <a:ext cx="4097337" cy="369888"/>
          </a:xfrm>
          <a:prstGeom prst="rect">
            <a:avLst/>
          </a:prstGeom>
          <a:noFill/>
          <a:ln w="9525">
            <a:noFill/>
            <a:miter lim="800000"/>
            <a:headEnd/>
            <a:tailEnd/>
          </a:ln>
        </p:spPr>
        <p:txBody>
          <a:bodyPr>
            <a:spAutoFit/>
          </a:bodyPr>
          <a:lstStyle/>
          <a:p>
            <a:pPr algn="ctr"/>
            <a:r>
              <a:rPr lang="zh-CN" altLang="en-US" sz="1800" b="1">
                <a:solidFill>
                  <a:srgbClr val="0000FF"/>
                </a:solidFill>
                <a:latin typeface="黑体" pitchFamily="49" charset="-122"/>
                <a:ea typeface="黑体" pitchFamily="49" charset="-122"/>
              </a:rPr>
              <a:t>安管中心：实时事件检测与分析系统</a:t>
            </a:r>
          </a:p>
        </p:txBody>
      </p:sp>
      <p:pic>
        <p:nvPicPr>
          <p:cNvPr id="38931" name="Picture 26"/>
          <p:cNvPicPr>
            <a:picLocks noChangeAspect="1" noChangeArrowheads="1"/>
          </p:cNvPicPr>
          <p:nvPr/>
        </p:nvPicPr>
        <p:blipFill>
          <a:blip r:embed="rId7"/>
          <a:srcRect/>
          <a:stretch>
            <a:fillRect/>
          </a:stretch>
        </p:blipFill>
        <p:spPr bwMode="auto">
          <a:xfrm>
            <a:off x="290513" y="1858963"/>
            <a:ext cx="2176462" cy="2738437"/>
          </a:xfrm>
          <a:prstGeom prst="rect">
            <a:avLst/>
          </a:prstGeom>
          <a:noFill/>
          <a:ln w="9525">
            <a:noFill/>
            <a:miter lim="800000"/>
            <a:headEnd/>
            <a:tailEnd/>
          </a:ln>
        </p:spPr>
      </p:pic>
      <p:pic>
        <p:nvPicPr>
          <p:cNvPr id="38932" name="Picture 27"/>
          <p:cNvPicPr>
            <a:picLocks noChangeAspect="1" noChangeArrowheads="1"/>
          </p:cNvPicPr>
          <p:nvPr/>
        </p:nvPicPr>
        <p:blipFill>
          <a:blip r:embed="rId8"/>
          <a:srcRect/>
          <a:stretch>
            <a:fillRect/>
          </a:stretch>
        </p:blipFill>
        <p:spPr bwMode="auto">
          <a:xfrm>
            <a:off x="2586038" y="1858963"/>
            <a:ext cx="1665287" cy="1314450"/>
          </a:xfrm>
          <a:prstGeom prst="rect">
            <a:avLst/>
          </a:prstGeom>
          <a:noFill/>
          <a:ln w="9525">
            <a:noFill/>
            <a:miter lim="800000"/>
            <a:headEnd/>
            <a:tailEnd/>
          </a:ln>
        </p:spPr>
      </p:pic>
      <p:pic>
        <p:nvPicPr>
          <p:cNvPr id="28" name="Picture 2"/>
          <p:cNvPicPr>
            <a:picLocks noChangeAspect="1" noChangeArrowheads="1"/>
          </p:cNvPicPr>
          <p:nvPr/>
        </p:nvPicPr>
        <p:blipFill>
          <a:blip r:embed="rId9"/>
          <a:srcRect/>
          <a:stretch>
            <a:fillRect/>
          </a:stretch>
        </p:blipFill>
        <p:spPr bwMode="auto">
          <a:xfrm>
            <a:off x="3841740" y="1858941"/>
            <a:ext cx="593698" cy="571504"/>
          </a:xfrm>
          <a:prstGeom prst="roundRect">
            <a:avLst/>
          </a:prstGeom>
          <a:noFill/>
          <a:ln w="9525">
            <a:noFill/>
            <a:miter lim="800000"/>
            <a:headEnd/>
            <a:tailEnd/>
          </a:ln>
          <a:effectLst/>
        </p:spPr>
      </p:pic>
      <p:pic>
        <p:nvPicPr>
          <p:cNvPr id="38934" name="Picture 28"/>
          <p:cNvPicPr>
            <a:picLocks noChangeAspect="1" noChangeArrowheads="1"/>
          </p:cNvPicPr>
          <p:nvPr/>
        </p:nvPicPr>
        <p:blipFill>
          <a:blip r:embed="rId10"/>
          <a:srcRect/>
          <a:stretch>
            <a:fillRect/>
          </a:stretch>
        </p:blipFill>
        <p:spPr bwMode="auto">
          <a:xfrm>
            <a:off x="2563813" y="3136900"/>
            <a:ext cx="1760537" cy="1497013"/>
          </a:xfrm>
          <a:prstGeom prst="rect">
            <a:avLst/>
          </a:prstGeom>
          <a:noFill/>
          <a:ln w="9525">
            <a:noFill/>
            <a:miter lim="800000"/>
            <a:headEnd/>
            <a:tailEnd/>
          </a:ln>
        </p:spPr>
      </p:pic>
      <p:sp>
        <p:nvSpPr>
          <p:cNvPr id="38935" name="矩形 51"/>
          <p:cNvSpPr>
            <a:spLocks noChangeArrowheads="1"/>
          </p:cNvSpPr>
          <p:nvPr/>
        </p:nvSpPr>
        <p:spPr bwMode="auto">
          <a:xfrm>
            <a:off x="1562100" y="2589213"/>
            <a:ext cx="1147763" cy="339725"/>
          </a:xfrm>
          <a:prstGeom prst="rect">
            <a:avLst/>
          </a:prstGeom>
          <a:noFill/>
          <a:ln w="9525">
            <a:noFill/>
            <a:miter lim="800000"/>
            <a:headEnd/>
            <a:tailEnd/>
          </a:ln>
        </p:spPr>
        <p:txBody>
          <a:bodyPr>
            <a:spAutoFit/>
          </a:bodyPr>
          <a:lstStyle/>
          <a:p>
            <a:r>
              <a:rPr lang="zh-CN" altLang="en-US" sz="1600" b="1">
                <a:solidFill>
                  <a:srgbClr val="FF0000"/>
                </a:solidFill>
                <a:latin typeface="黑体" pitchFamily="49" charset="-122"/>
                <a:ea typeface="黑体" pitchFamily="49" charset="-122"/>
              </a:rPr>
              <a:t>事件检测</a:t>
            </a:r>
          </a:p>
        </p:txBody>
      </p:sp>
      <p:sp>
        <p:nvSpPr>
          <p:cNvPr id="38936" name="矩形 51"/>
          <p:cNvSpPr>
            <a:spLocks noChangeArrowheads="1"/>
          </p:cNvSpPr>
          <p:nvPr/>
        </p:nvSpPr>
        <p:spPr bwMode="auto">
          <a:xfrm>
            <a:off x="3316288" y="3309938"/>
            <a:ext cx="1109662" cy="338137"/>
          </a:xfrm>
          <a:prstGeom prst="rect">
            <a:avLst/>
          </a:prstGeom>
          <a:noFill/>
          <a:ln w="9525">
            <a:noFill/>
            <a:miter lim="800000"/>
            <a:headEnd/>
            <a:tailEnd/>
          </a:ln>
        </p:spPr>
        <p:txBody>
          <a:bodyPr>
            <a:spAutoFit/>
          </a:bodyPr>
          <a:lstStyle/>
          <a:p>
            <a:r>
              <a:rPr lang="zh-CN" altLang="en-US" sz="1600" b="1">
                <a:solidFill>
                  <a:srgbClr val="FF0000"/>
                </a:solidFill>
                <a:latin typeface="黑体" pitchFamily="49" charset="-122"/>
                <a:ea typeface="黑体" pitchFamily="49" charset="-122"/>
              </a:rPr>
              <a:t>事件分析</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noFill/>
          <a:ln w="9525">
            <a:noFill/>
            <a:miter lim="800000"/>
            <a:headEnd/>
            <a:tailEnd/>
          </a:ln>
        </p:spPr>
        <p:txBody>
          <a:bodyPr vert="horz" wrap="square" lIns="91440" tIns="45720" rIns="91440" bIns="45720" numCol="1" anchor="ctr" anchorCtr="0" compatLnSpc="1">
            <a:prstTxWarp prst="textNoShape">
              <a:avLst/>
            </a:prstTxWarp>
          </a:bodyPr>
          <a:lstStyle/>
          <a:p>
            <a:r>
              <a:rPr lang="zh-CN" altLang="en-US" sz="4000" b="1" dirty="0" smtClean="0">
                <a:solidFill>
                  <a:srgbClr val="C00000"/>
                </a:solidFill>
                <a:latin typeface="Arial Unicode MS" pitchFamily="34" charset="-122"/>
                <a:ea typeface="黑体" pitchFamily="49" charset="-122"/>
              </a:rPr>
              <a:t>如二：人类行为预测</a:t>
            </a:r>
            <a:endParaRPr lang="zh-CN" altLang="en-US" sz="4000" b="1" dirty="0">
              <a:solidFill>
                <a:srgbClr val="C00000"/>
              </a:solidFill>
              <a:latin typeface="Arial Unicode MS" pitchFamily="34" charset="-122"/>
              <a:ea typeface="黑体" pitchFamily="49" charset="-122"/>
            </a:endParaRPr>
          </a:p>
        </p:txBody>
      </p:sp>
      <p:sp>
        <p:nvSpPr>
          <p:cNvPr id="3" name="内容占位符 2"/>
          <p:cNvSpPr>
            <a:spLocks noGrp="1"/>
          </p:cNvSpPr>
          <p:nvPr>
            <p:ph idx="1"/>
          </p:nvPr>
        </p:nvSpPr>
        <p:spPr>
          <a:xfrm>
            <a:off x="71406" y="1071546"/>
            <a:ext cx="7072362" cy="1714512"/>
          </a:xfrm>
        </p:spPr>
        <p:txBody>
          <a:bodyPr/>
          <a:lstStyle/>
          <a:p>
            <a:pPr marL="0" indent="0"/>
            <a:r>
              <a:rPr lang="en-US" altLang="zh-CN" sz="2000" dirty="0" smtClean="0">
                <a:latin typeface="+mj-lt"/>
                <a:cs typeface="Arial Unicode MS" pitchFamily="34" charset="-122"/>
              </a:rPr>
              <a:t>Prediction is now a developing science</a:t>
            </a:r>
          </a:p>
          <a:p>
            <a:pPr marL="0" indent="0" algn="just"/>
            <a:r>
              <a:rPr lang="en-US" altLang="zh-CN" sz="2000" dirty="0" smtClean="0">
                <a:latin typeface="+mj-lt"/>
                <a:cs typeface="Arial Unicode MS" pitchFamily="34" charset="-122"/>
              </a:rPr>
              <a:t>Success seems to be achieved most consistently when questions are tackled in multidisciplinary efforts that join human understanding of context with algorithmic capacity to handle terabytes of data </a:t>
            </a:r>
            <a:r>
              <a:rPr lang="en-US" altLang="zh-CN" sz="1800" dirty="0" smtClean="0">
                <a:latin typeface="+mj-lt"/>
                <a:cs typeface="Arial Unicode MS" pitchFamily="34" charset="-122"/>
              </a:rPr>
              <a:t>- </a:t>
            </a:r>
            <a:r>
              <a:rPr lang="en-US" altLang="zh-CN" sz="1400" dirty="0" smtClean="0">
                <a:solidFill>
                  <a:srgbClr val="FF0000"/>
                </a:solidFill>
                <a:latin typeface="+mj-lt"/>
              </a:rPr>
              <a:t>Special Issue: Prediction, Science, Feb. 3, 2017</a:t>
            </a:r>
            <a:r>
              <a:rPr lang="en-US" altLang="zh-CN" sz="1400" dirty="0" smtClean="0">
                <a:latin typeface="+mj-lt"/>
              </a:rPr>
              <a:t>.</a:t>
            </a:r>
            <a:endParaRPr lang="zh-CN" altLang="en-US" sz="18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37</a:t>
            </a:fld>
            <a:endParaRPr lang="zh-CN" altLang="en-US" dirty="0"/>
          </a:p>
        </p:txBody>
      </p:sp>
      <p:pic>
        <p:nvPicPr>
          <p:cNvPr id="5" name="图片 5" descr="Donald-J.-Trump-and-Hillary-Clinton-Debate-Video.png"/>
          <p:cNvPicPr>
            <a:picLocks noChangeAspect="1"/>
          </p:cNvPicPr>
          <p:nvPr/>
        </p:nvPicPr>
        <p:blipFill>
          <a:blip r:embed="rId3"/>
          <a:srcRect/>
          <a:stretch>
            <a:fillRect/>
          </a:stretch>
        </p:blipFill>
        <p:spPr bwMode="auto">
          <a:xfrm>
            <a:off x="633408" y="3071823"/>
            <a:ext cx="3295650" cy="1785937"/>
          </a:xfrm>
          <a:prstGeom prst="rect">
            <a:avLst/>
          </a:prstGeom>
          <a:noFill/>
          <a:ln w="9525">
            <a:noFill/>
            <a:miter lim="800000"/>
            <a:headEnd/>
            <a:tailEnd/>
          </a:ln>
        </p:spPr>
      </p:pic>
      <p:sp>
        <p:nvSpPr>
          <p:cNvPr id="6" name="内容占位符 2"/>
          <p:cNvSpPr txBox="1">
            <a:spLocks/>
          </p:cNvSpPr>
          <p:nvPr/>
        </p:nvSpPr>
        <p:spPr bwMode="auto">
          <a:xfrm>
            <a:off x="4314855" y="3143261"/>
            <a:ext cx="4543425" cy="1785937"/>
          </a:xfrm>
          <a:prstGeom prst="rect">
            <a:avLst/>
          </a:prstGeom>
          <a:noFill/>
          <a:ln w="9525">
            <a:noFill/>
            <a:miter lim="800000"/>
            <a:headEnd/>
            <a:tailEnd/>
          </a:ln>
        </p:spPr>
        <p:txBody>
          <a:bodyPr/>
          <a:lstStyle/>
          <a:p>
            <a:pPr>
              <a:spcBef>
                <a:spcPct val="20000"/>
              </a:spcBef>
              <a:defRPr/>
            </a:pPr>
            <a:r>
              <a:rPr lang="en-US" altLang="zh-CN" sz="2400" b="1" kern="0" dirty="0">
                <a:solidFill>
                  <a:srgbClr val="FF0000"/>
                </a:solidFill>
                <a:latin typeface="黑体" pitchFamily="49" charset="-122"/>
                <a:ea typeface="黑体" pitchFamily="49" charset="-122"/>
              </a:rPr>
              <a:t>2016</a:t>
            </a:r>
            <a:r>
              <a:rPr lang="zh-CN" altLang="en-US" sz="2400" b="1" kern="0" dirty="0">
                <a:solidFill>
                  <a:srgbClr val="FF0000"/>
                </a:solidFill>
                <a:latin typeface="黑体" pitchFamily="49" charset="-122"/>
                <a:ea typeface="黑体" pitchFamily="49" charset="-122"/>
              </a:rPr>
              <a:t>年美国大选预测失败原因？</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en-US" altLang="zh-CN" sz="2200" kern="0" dirty="0">
                <a:latin typeface="黑体" pitchFamily="49" charset="-122"/>
                <a:ea typeface="黑体" pitchFamily="49" charset="-122"/>
              </a:rPr>
              <a:t>Twitter</a:t>
            </a:r>
            <a:r>
              <a:rPr lang="zh-CN" altLang="en-US" sz="2200" kern="0" dirty="0">
                <a:latin typeface="黑体" pitchFamily="49" charset="-122"/>
                <a:ea typeface="黑体" pitchFamily="49" charset="-122"/>
              </a:rPr>
              <a:t>机器人、雇佣军</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a:solidFill>
                  <a:srgbClr val="0E06B2"/>
                </a:solidFill>
                <a:latin typeface="黑体" pitchFamily="49" charset="-122"/>
                <a:ea typeface="黑体" pitchFamily="49" charset="-122"/>
              </a:rPr>
              <a:t>Shy Trump voter</a:t>
            </a:r>
            <a:r>
              <a:rPr lang="zh-CN" altLang="en-US" sz="2200" kern="0" dirty="0">
                <a:solidFill>
                  <a:srgbClr val="0E06B2"/>
                </a:solidFill>
                <a:latin typeface="黑体" pitchFamily="49" charset="-122"/>
                <a:ea typeface="黑体" pitchFamily="49" charset="-122"/>
              </a:rPr>
              <a:t>理论</a:t>
            </a:r>
            <a:r>
              <a:rPr lang="en-US" altLang="zh-CN" sz="2200" kern="0" dirty="0">
                <a:latin typeface="黑体" pitchFamily="49" charset="-122"/>
                <a:ea typeface="黑体" pitchFamily="49" charset="-122"/>
              </a:rPr>
              <a:t>: </a:t>
            </a:r>
            <a:r>
              <a:rPr lang="zh-CN" altLang="en-US" sz="2200" kern="0" dirty="0">
                <a:latin typeface="黑体" pitchFamily="49" charset="-122"/>
                <a:ea typeface="黑体" pitchFamily="49" charset="-122"/>
              </a:rPr>
              <a:t>支持者趋向于保持沉默</a:t>
            </a:r>
            <a:endParaRPr lang="en-US" altLang="zh-CN" sz="2200" kern="0" dirty="0">
              <a:latin typeface="黑体" pitchFamily="49" charset="-122"/>
              <a:ea typeface="黑体" pitchFamily="49" charset="-122"/>
            </a:endParaRPr>
          </a:p>
        </p:txBody>
      </p:sp>
      <p:pic>
        <p:nvPicPr>
          <p:cNvPr id="7" name="图片 7" descr="F1.large.jpg"/>
          <p:cNvPicPr>
            <a:picLocks noChangeAspect="1"/>
          </p:cNvPicPr>
          <p:nvPr/>
        </p:nvPicPr>
        <p:blipFill>
          <a:blip r:embed="rId4"/>
          <a:srcRect/>
          <a:stretch>
            <a:fillRect/>
          </a:stretch>
        </p:blipFill>
        <p:spPr bwMode="auto">
          <a:xfrm>
            <a:off x="6215063" y="4786336"/>
            <a:ext cx="2714625" cy="1920875"/>
          </a:xfrm>
          <a:prstGeom prst="rect">
            <a:avLst/>
          </a:prstGeom>
          <a:noFill/>
          <a:ln w="9525">
            <a:noFill/>
            <a:miter lim="800000"/>
            <a:headEnd/>
            <a:tailEnd/>
          </a:ln>
        </p:spPr>
      </p:pic>
      <p:sp>
        <p:nvSpPr>
          <p:cNvPr id="8" name="内容占位符 2"/>
          <p:cNvSpPr txBox="1">
            <a:spLocks/>
          </p:cNvSpPr>
          <p:nvPr/>
        </p:nvSpPr>
        <p:spPr bwMode="auto">
          <a:xfrm>
            <a:off x="142875" y="4984775"/>
            <a:ext cx="6286500" cy="1658935"/>
          </a:xfrm>
          <a:prstGeom prst="rect">
            <a:avLst/>
          </a:prstGeom>
          <a:noFill/>
          <a:ln w="9525">
            <a:noFill/>
            <a:miter lim="800000"/>
            <a:headEnd/>
            <a:tailEnd/>
          </a:ln>
        </p:spPr>
        <p:txBody>
          <a:bodyPr/>
          <a:lstStyle/>
          <a:p>
            <a:pPr marL="342900" indent="-342900">
              <a:spcBef>
                <a:spcPct val="20000"/>
              </a:spcBef>
              <a:defRPr/>
            </a:pPr>
            <a:r>
              <a:rPr lang="zh-CN" altLang="en-US" sz="2400" b="1" kern="0" dirty="0">
                <a:solidFill>
                  <a:srgbClr val="FF0000"/>
                </a:solidFill>
                <a:latin typeface="黑体" pitchFamily="49" charset="-122"/>
                <a:ea typeface="黑体" pitchFamily="49" charset="-122"/>
              </a:rPr>
              <a:t>人类行为预测是下一个前沿：</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更多的数据≠更好的预测：噪音的存在</a:t>
            </a:r>
            <a:endParaRPr lang="en-US" altLang="zh-CN" sz="2200" kern="0" dirty="0">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罕见事件、行为动态变化</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err="1">
                <a:latin typeface="黑体" pitchFamily="49" charset="-122"/>
                <a:ea typeface="黑体" pitchFamily="49" charset="-122"/>
              </a:rPr>
              <a:t>IoT</a:t>
            </a:r>
            <a:r>
              <a:rPr lang="zh-CN" altLang="en-US" sz="2200" kern="0" dirty="0">
                <a:latin typeface="黑体" pitchFamily="49" charset="-122"/>
                <a:ea typeface="黑体" pitchFamily="49" charset="-122"/>
              </a:rPr>
              <a:t>的涌现导致多种异构数据</a:t>
            </a:r>
            <a:r>
              <a:rPr lang="zh-CN" altLang="en-US" sz="2200" kern="0" dirty="0" smtClean="0">
                <a:latin typeface="黑体" pitchFamily="49" charset="-122"/>
                <a:ea typeface="黑体" pitchFamily="49" charset="-122"/>
              </a:rPr>
              <a:t>爆炸</a:t>
            </a:r>
            <a:endParaRPr lang="en-US" altLang="zh-CN" sz="2400" kern="0" dirty="0">
              <a:latin typeface="黑体" pitchFamily="49" charset="-122"/>
              <a:ea typeface="黑体" pitchFamily="49" charset="-122"/>
            </a:endParaRPr>
          </a:p>
          <a:p>
            <a:pPr marL="342900" indent="-342900">
              <a:spcBef>
                <a:spcPct val="20000"/>
              </a:spcBef>
              <a:buFontTx/>
              <a:buChar char="•"/>
              <a:defRPr/>
            </a:pPr>
            <a:endParaRPr lang="zh-CN" altLang="en-US" sz="2400" kern="0" dirty="0">
              <a:latin typeface="黑体" pitchFamily="49" charset="-122"/>
              <a:ea typeface="黑体" pitchFamily="49" charset="-122"/>
            </a:endParaRPr>
          </a:p>
        </p:txBody>
      </p:sp>
      <p:pic>
        <p:nvPicPr>
          <p:cNvPr id="10" name="内容占位符 3" descr="F1.medium.gif"/>
          <p:cNvPicPr>
            <a:picLocks noChangeAspect="1"/>
          </p:cNvPicPr>
          <p:nvPr/>
        </p:nvPicPr>
        <p:blipFill>
          <a:blip r:embed="rId5"/>
          <a:srcRect/>
          <a:stretch>
            <a:fillRect/>
          </a:stretch>
        </p:blipFill>
        <p:spPr bwMode="auto">
          <a:xfrm>
            <a:off x="7215206" y="928670"/>
            <a:ext cx="1795475"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C00000"/>
                </a:solidFill>
                <a:latin typeface="Arial Unicode MS" pitchFamily="34" charset="-122"/>
                <a:ea typeface="黑体" pitchFamily="49" charset="-122"/>
              </a:rPr>
              <a:t>如二：基于微博数据的群体行为预测</a:t>
            </a:r>
          </a:p>
        </p:txBody>
      </p:sp>
      <p:sp>
        <p:nvSpPr>
          <p:cNvPr id="3" name="内容占位符 2"/>
          <p:cNvSpPr>
            <a:spLocks noGrp="1"/>
          </p:cNvSpPr>
          <p:nvPr>
            <p:ph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38</a:t>
            </a:fld>
            <a:endParaRPr lang="zh-CN" altLang="en-US" dirty="0"/>
          </a:p>
        </p:txBody>
      </p:sp>
      <p:sp>
        <p:nvSpPr>
          <p:cNvPr id="5" name="矩形 4"/>
          <p:cNvSpPr/>
          <p:nvPr/>
        </p:nvSpPr>
        <p:spPr bwMode="auto">
          <a:xfrm>
            <a:off x="285720" y="1071546"/>
            <a:ext cx="8625580" cy="3225540"/>
          </a:xfrm>
          <a:prstGeom prst="rect">
            <a:avLst/>
          </a:prstGeom>
          <a:solidFill>
            <a:srgbClr val="FFCC99"/>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6" name="内容占位符 2"/>
          <p:cNvSpPr txBox="1">
            <a:spLocks/>
          </p:cNvSpPr>
          <p:nvPr/>
        </p:nvSpPr>
        <p:spPr bwMode="auto">
          <a:xfrm>
            <a:off x="375576" y="4591704"/>
            <a:ext cx="8482704" cy="1623378"/>
          </a:xfrm>
          <a:prstGeom prst="rect">
            <a:avLst/>
          </a:prstGeom>
          <a:ln w="38100" cap="flat" cmpd="sng" algn="ctr">
            <a:solidFill>
              <a:schemeClr val="accent6"/>
            </a:solidFill>
            <a:prstDash val="solid"/>
            <a:miter lim="800000"/>
            <a:headEnd/>
            <a:tailEnd/>
          </a:ln>
        </p:spPr>
        <p:style>
          <a:lnRef idx="2">
            <a:schemeClr val="accent6"/>
          </a:lnRef>
          <a:fillRef idx="1">
            <a:schemeClr val="lt1"/>
          </a:fillRef>
          <a:effectRef idx="0">
            <a:schemeClr val="accent6"/>
          </a:effectRef>
          <a:fontRef idx="minor">
            <a:schemeClr val="dk1"/>
          </a:fontRef>
        </p:style>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ts val="0"/>
              </a:spcBef>
              <a:spcAft>
                <a:spcPts val="600"/>
              </a:spcAft>
              <a:buClrTx/>
              <a:buSzTx/>
              <a:buFontTx/>
              <a:buNone/>
              <a:tabLst/>
              <a:defRPr/>
            </a:pPr>
            <a:r>
              <a:rPr kumimoji="0" lang="zh-CN" altLang="en-US" sz="2400" b="1" i="0" u="none" strike="noStrike" kern="0" cap="none" spc="0" normalizeH="0" baseline="0" noProof="0" dirty="0" smtClean="0">
                <a:ln>
                  <a:noFill/>
                </a:ln>
                <a:solidFill>
                  <a:schemeClr val="tx1">
                    <a:lumMod val="95000"/>
                    <a:lumOff val="5000"/>
                  </a:schemeClr>
                </a:solidFill>
                <a:effectLst/>
                <a:uLnTx/>
                <a:uFillTx/>
                <a:latin typeface="Arial Unicode MS" pitchFamily="34" charset="-122"/>
                <a:ea typeface="+mn-ea"/>
                <a:cs typeface="+mn-cs"/>
              </a:rPr>
              <a:t>目标</a:t>
            </a:r>
            <a:r>
              <a:rPr kumimoji="0" lang="zh-CN" altLang="en-US" sz="2400" b="0" i="0" u="none" strike="noStrike" kern="0" cap="none" spc="0" normalizeH="0" baseline="0" noProof="0" dirty="0" smtClean="0">
                <a:ln>
                  <a:noFill/>
                </a:ln>
                <a:solidFill>
                  <a:schemeClr val="tx1">
                    <a:lumMod val="95000"/>
                    <a:lumOff val="5000"/>
                  </a:schemeClr>
                </a:solidFill>
                <a:effectLst/>
                <a:uLnTx/>
                <a:uFillTx/>
                <a:latin typeface="Arial Unicode MS" pitchFamily="34" charset="-122"/>
                <a:ea typeface="+mn-ea"/>
                <a:cs typeface="+mn-cs"/>
              </a:rPr>
              <a:t>：</a:t>
            </a:r>
            <a:r>
              <a:rPr kumimoji="0" lang="zh-CN" altLang="zh-CN"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本文以爬取的微博数据为基础，对微博用户进行特征提取，利用提取的用户特征进行聚类，得到</a:t>
            </a:r>
            <a:r>
              <a:rPr kumimoji="0" lang="zh-CN" altLang="en-US"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统计特征差别明显的不同</a:t>
            </a:r>
            <a:r>
              <a:rPr kumimoji="0" lang="zh-CN" altLang="zh-CN"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用户群体，</a:t>
            </a:r>
            <a:r>
              <a:rPr kumimoji="0" lang="zh-CN" altLang="en-US"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针</a:t>
            </a:r>
            <a:r>
              <a:rPr kumimoji="0" lang="zh-CN" altLang="zh-CN"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对不同群体</a:t>
            </a:r>
            <a:r>
              <a:rPr kumimoji="0" lang="zh-CN" altLang="en-US"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a:t>
            </a:r>
            <a:r>
              <a:rPr kumimoji="0" lang="zh-CN" altLang="zh-CN" sz="2000" b="0" i="0" u="none" strike="noStrike" kern="0" cap="none" spc="0" normalizeH="0" baseline="0" noProof="0" dirty="0" smtClean="0">
                <a:ln>
                  <a:noFill/>
                </a:ln>
                <a:solidFill>
                  <a:schemeClr val="dk1"/>
                </a:solidFill>
                <a:effectLst/>
                <a:uLnTx/>
                <a:uFillTx/>
                <a:latin typeface="Arial Unicode MS" pitchFamily="34" charset="-122"/>
                <a:ea typeface="+mn-ea"/>
                <a:cs typeface="+mn-cs"/>
              </a:rPr>
              <a:t>分析用户行为的影响因素，探究微博用户行为机理。</a:t>
            </a:r>
          </a:p>
          <a:p>
            <a:pPr marL="342900" marR="0" lvl="0" indent="-342900" algn="l" defTabSz="914400" rtl="0" eaLnBrk="1" fontAlgn="base" latinLnBrk="0" hangingPunct="1">
              <a:lnSpc>
                <a:spcPct val="100000"/>
              </a:lnSpc>
              <a:spcBef>
                <a:spcPts val="0"/>
              </a:spcBef>
              <a:spcAft>
                <a:spcPts val="600"/>
              </a:spcAft>
              <a:buClrTx/>
              <a:buSzTx/>
              <a:buFontTx/>
              <a:buNone/>
              <a:tabLst/>
              <a:defRPr/>
            </a:pPr>
            <a:r>
              <a:rPr kumimoji="0" lang="zh-CN" altLang="en-US" sz="2400" b="1" i="0" u="none" strike="noStrike" kern="0" cap="none" spc="0" normalizeH="0" baseline="0" noProof="0" dirty="0" smtClean="0">
                <a:ln>
                  <a:noFill/>
                </a:ln>
                <a:solidFill>
                  <a:schemeClr val="tx1">
                    <a:lumMod val="95000"/>
                    <a:lumOff val="5000"/>
                  </a:schemeClr>
                </a:solidFill>
                <a:effectLst/>
                <a:uLnTx/>
                <a:uFillTx/>
                <a:latin typeface="Arial Unicode MS" pitchFamily="34" charset="-122"/>
                <a:ea typeface="+mn-ea"/>
                <a:cs typeface="+mn-cs"/>
              </a:rPr>
              <a:t>主要衡量指标</a:t>
            </a:r>
            <a:r>
              <a:rPr kumimoji="0" lang="zh-CN" altLang="en-US" sz="2400" b="0" i="0" u="none" strike="noStrike" kern="0" cap="none" spc="0" normalizeH="0" baseline="0" noProof="0" dirty="0" smtClean="0">
                <a:ln>
                  <a:noFill/>
                </a:ln>
                <a:solidFill>
                  <a:schemeClr val="tx1">
                    <a:lumMod val="95000"/>
                    <a:lumOff val="5000"/>
                  </a:schemeClr>
                </a:solidFill>
                <a:effectLst/>
                <a:uLnTx/>
                <a:uFillTx/>
                <a:latin typeface="Arial Unicode MS" pitchFamily="34" charset="-122"/>
                <a:ea typeface="+mn-ea"/>
                <a:cs typeface="+mn-cs"/>
              </a:rPr>
              <a:t>：行为建模准确度</a:t>
            </a:r>
          </a:p>
        </p:txBody>
      </p:sp>
      <p:sp>
        <p:nvSpPr>
          <p:cNvPr id="7" name="右箭头 6"/>
          <p:cNvSpPr/>
          <p:nvPr/>
        </p:nvSpPr>
        <p:spPr bwMode="auto">
          <a:xfrm>
            <a:off x="2943564" y="1707025"/>
            <a:ext cx="1321509" cy="426668"/>
          </a:xfrm>
          <a:prstGeom prst="rightArrow">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8" name="TextBox 7"/>
          <p:cNvSpPr txBox="1"/>
          <p:nvPr/>
        </p:nvSpPr>
        <p:spPr>
          <a:xfrm>
            <a:off x="2986102" y="1471010"/>
            <a:ext cx="1293874" cy="338554"/>
          </a:xfrm>
          <a:prstGeom prst="rect">
            <a:avLst/>
          </a:prstGeom>
          <a:noFill/>
        </p:spPr>
        <p:txBody>
          <a:bodyPr wrap="square" rtlCol="0">
            <a:spAutoFit/>
          </a:bodyPr>
          <a:lstStyle/>
          <a:p>
            <a:r>
              <a:rPr lang="zh-CN" altLang="en-US" sz="1600" b="1" dirty="0" smtClean="0">
                <a:solidFill>
                  <a:srgbClr val="000000"/>
                </a:solidFill>
              </a:rPr>
              <a:t>用户爬取</a:t>
            </a:r>
            <a:endParaRPr lang="zh-CN" altLang="en-US" sz="1600" b="1" dirty="0">
              <a:solidFill>
                <a:srgbClr val="000000"/>
              </a:solidFill>
            </a:endParaRPr>
          </a:p>
        </p:txBody>
      </p:sp>
      <p:pic>
        <p:nvPicPr>
          <p:cNvPr id="9" name="Picture 3"/>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4347348" y="1462425"/>
            <a:ext cx="1613592" cy="86258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0" name="Picture 2" descr="C:\Users\zhujh\Desktop\图片2.png"/>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404670" y="1332421"/>
            <a:ext cx="2140698" cy="1384290"/>
          </a:xfrm>
          <a:prstGeom prst="rect">
            <a:avLst/>
          </a:prstGeom>
          <a:noFill/>
          <a:extLst>
            <a:ext uri="{909E8E84-426E-40DD-AFC4-6F175D3DCCD1}">
              <a14:hiddenFill xmlns:a14="http://schemas.microsoft.com/office/drawing/2010/main" xmlns="">
                <a:solidFill>
                  <a:srgbClr val="FFFFFF"/>
                </a:solidFill>
              </a14:hiddenFill>
            </a:ext>
          </a:extLst>
        </p:spPr>
      </p:pic>
      <p:pic>
        <p:nvPicPr>
          <p:cNvPr id="11" name="Picture 6" descr="http://upload.cheaa.com/2014/0609/1402274629915.jpg"/>
          <p:cNvPicPr>
            <a:picLocks noChangeAspect="1" noChangeArrowheads="1"/>
          </p:cNvPicPr>
          <p:nvPr/>
        </p:nvPicPr>
        <p:blipFill>
          <a:blip r:embed="rId4" cstate="print"/>
          <a:srcRect/>
          <a:stretch>
            <a:fillRect/>
          </a:stretch>
        </p:blipFill>
        <p:spPr bwMode="auto">
          <a:xfrm>
            <a:off x="948164" y="1527503"/>
            <a:ext cx="1058679" cy="640001"/>
          </a:xfrm>
          <a:prstGeom prst="rect">
            <a:avLst/>
          </a:prstGeom>
          <a:ln>
            <a:noFill/>
          </a:ln>
          <a:effectLst>
            <a:glow rad="63500">
              <a:schemeClr val="accent2">
                <a:satMod val="175000"/>
                <a:alpha val="40000"/>
              </a:schemeClr>
            </a:glow>
            <a:outerShdw blurRad="292100" dist="139700" dir="2700000" algn="tl" rotWithShape="0">
              <a:srgbClr val="333333">
                <a:alpha val="65000"/>
              </a:srgbClr>
            </a:outerShdw>
          </a:effectLst>
        </p:spPr>
      </p:pic>
      <p:sp>
        <p:nvSpPr>
          <p:cNvPr id="12" name="右箭头 11"/>
          <p:cNvSpPr/>
          <p:nvPr/>
        </p:nvSpPr>
        <p:spPr bwMode="auto">
          <a:xfrm>
            <a:off x="6176846" y="1722941"/>
            <a:ext cx="1321509" cy="426668"/>
          </a:xfrm>
          <a:prstGeom prst="rightArrow">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13" name="TextBox 12"/>
          <p:cNvSpPr txBox="1"/>
          <p:nvPr/>
        </p:nvSpPr>
        <p:spPr>
          <a:xfrm>
            <a:off x="6176845" y="1428749"/>
            <a:ext cx="1293874" cy="338554"/>
          </a:xfrm>
          <a:prstGeom prst="rect">
            <a:avLst/>
          </a:prstGeom>
          <a:noFill/>
        </p:spPr>
        <p:txBody>
          <a:bodyPr wrap="square" rtlCol="0">
            <a:spAutoFit/>
          </a:bodyPr>
          <a:lstStyle/>
          <a:p>
            <a:r>
              <a:rPr lang="zh-CN" altLang="en-US" sz="1600" b="1" dirty="0">
                <a:solidFill>
                  <a:srgbClr val="000000"/>
                </a:solidFill>
              </a:rPr>
              <a:t>特征提取</a:t>
            </a:r>
          </a:p>
        </p:txBody>
      </p:sp>
      <p:pic>
        <p:nvPicPr>
          <p:cNvPr id="14" name="Picture 3" descr="C:\Users\zhujh\Desktop\u=2626734325,2598965993&amp;fm=21&amp;gp=0.jpg"/>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7495990" y="1361852"/>
            <a:ext cx="1362290" cy="1067016"/>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右箭头 14"/>
          <p:cNvSpPr/>
          <p:nvPr/>
        </p:nvSpPr>
        <p:spPr bwMode="auto">
          <a:xfrm rot="5400000">
            <a:off x="8005199" y="2463968"/>
            <a:ext cx="578054" cy="416813"/>
          </a:xfrm>
          <a:prstGeom prst="rightArrow">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pic>
        <p:nvPicPr>
          <p:cNvPr id="16" name="Picture 5" descr="C:\Users\zhujh\Desktop\u=1309097832,1528875611&amp;fm=23&amp;gp=0.jpg"/>
          <p:cNvPicPr>
            <a:picLocks noChangeAspect="1" noChangeArrowheads="1"/>
          </p:cNvPicPr>
          <p:nvPr/>
        </p:nvPicPr>
        <p:blipFill>
          <a:blip r:embed="rId6">
            <a:extLst>
              <a:ext uri="{28A0092B-C50C-407E-A947-70E740481C1C}">
                <a14:useLocalDpi xmlns:a14="http://schemas.microsoft.com/office/drawing/2010/main" xmlns="" val="0"/>
              </a:ext>
            </a:extLst>
          </a:blip>
          <a:srcRect/>
          <a:stretch>
            <a:fillRect/>
          </a:stretch>
        </p:blipFill>
        <p:spPr bwMode="auto">
          <a:xfrm>
            <a:off x="6858016" y="3000372"/>
            <a:ext cx="2019047" cy="1160150"/>
          </a:xfrm>
          <a:prstGeom prst="rect">
            <a:avLst/>
          </a:prstGeom>
          <a:noFill/>
          <a:extLst>
            <a:ext uri="{909E8E84-426E-40DD-AFC4-6F175D3DCCD1}">
              <a14:hiddenFill xmlns:a14="http://schemas.microsoft.com/office/drawing/2010/main" xmlns="">
                <a:solidFill>
                  <a:srgbClr val="FFFFFF"/>
                </a:solidFill>
              </a14:hiddenFill>
            </a:ext>
          </a:extLst>
        </p:spPr>
      </p:pic>
      <p:sp>
        <p:nvSpPr>
          <p:cNvPr id="17" name="右箭头 16"/>
          <p:cNvSpPr/>
          <p:nvPr/>
        </p:nvSpPr>
        <p:spPr bwMode="auto">
          <a:xfrm rot="10800000">
            <a:off x="5572132" y="3288084"/>
            <a:ext cx="1321509" cy="426668"/>
          </a:xfrm>
          <a:prstGeom prst="rightArrow">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18" name="TextBox 17"/>
          <p:cNvSpPr txBox="1"/>
          <p:nvPr/>
        </p:nvSpPr>
        <p:spPr>
          <a:xfrm>
            <a:off x="5857884" y="2850254"/>
            <a:ext cx="1293874" cy="338554"/>
          </a:xfrm>
          <a:prstGeom prst="rect">
            <a:avLst/>
          </a:prstGeom>
          <a:noFill/>
        </p:spPr>
        <p:txBody>
          <a:bodyPr wrap="square" rtlCol="0">
            <a:spAutoFit/>
          </a:bodyPr>
          <a:lstStyle/>
          <a:p>
            <a:r>
              <a:rPr lang="zh-CN" altLang="en-US" sz="1600" b="1" dirty="0" smtClean="0">
                <a:solidFill>
                  <a:srgbClr val="000000"/>
                </a:solidFill>
              </a:rPr>
              <a:t>建立模型</a:t>
            </a:r>
            <a:endParaRPr lang="zh-CN" altLang="en-US" sz="1600" b="1" dirty="0">
              <a:solidFill>
                <a:srgbClr val="000000"/>
              </a:solidFill>
            </a:endParaRPr>
          </a:p>
        </p:txBody>
      </p:sp>
      <p:sp>
        <p:nvSpPr>
          <p:cNvPr id="19" name="圆角矩形 18"/>
          <p:cNvSpPr/>
          <p:nvPr/>
        </p:nvSpPr>
        <p:spPr bwMode="auto">
          <a:xfrm>
            <a:off x="4000496" y="2998288"/>
            <a:ext cx="1559635" cy="938758"/>
          </a:xfrm>
          <a:prstGeom prst="roundRect">
            <a:avLst/>
          </a:prstGeom>
          <a:solidFill>
            <a:srgbClr val="CCFFFF"/>
          </a:solidFill>
          <a:ln w="9525" cap="flat" cmpd="sng" algn="ctr">
            <a:solidFill>
              <a:srgbClr val="33CCC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20" name="TextBox 19"/>
          <p:cNvSpPr txBox="1"/>
          <p:nvPr/>
        </p:nvSpPr>
        <p:spPr>
          <a:xfrm>
            <a:off x="4096508" y="3036191"/>
            <a:ext cx="1365186" cy="830997"/>
          </a:xfrm>
          <a:prstGeom prst="rect">
            <a:avLst/>
          </a:prstGeom>
          <a:noFill/>
        </p:spPr>
        <p:txBody>
          <a:bodyPr wrap="square" rtlCol="0">
            <a:spAutoFit/>
          </a:bodyPr>
          <a:lstStyle/>
          <a:p>
            <a:r>
              <a:rPr lang="zh-CN" altLang="en-US" sz="1600" b="1" dirty="0" smtClean="0">
                <a:solidFill>
                  <a:srgbClr val="000000"/>
                </a:solidFill>
              </a:rPr>
              <a:t>用户转发、发布、回复行为模型</a:t>
            </a:r>
            <a:endParaRPr lang="zh-CN" altLang="en-US" sz="1600" b="1" dirty="0">
              <a:solidFill>
                <a:srgbClr val="000000"/>
              </a:solidFill>
            </a:endParaRPr>
          </a:p>
        </p:txBody>
      </p:sp>
      <p:sp>
        <p:nvSpPr>
          <p:cNvPr id="21" name="右箭头 20"/>
          <p:cNvSpPr/>
          <p:nvPr/>
        </p:nvSpPr>
        <p:spPr bwMode="auto">
          <a:xfrm rot="10800000">
            <a:off x="2880120" y="3295773"/>
            <a:ext cx="1075708" cy="426668"/>
          </a:xfrm>
          <a:prstGeom prst="rightArrow">
            <a:avLst/>
          </a:prstGeom>
          <a:solidFill>
            <a:schemeClr val="accent2">
              <a:lumMod val="40000"/>
              <a:lumOff val="60000"/>
            </a:schemeClr>
          </a:solidFill>
          <a:ln w="9525" cap="flat" cmpd="sng" algn="ctr">
            <a:solidFill>
              <a:schemeClr val="bg1"/>
            </a:solidFill>
            <a:prstDash val="solid"/>
            <a:round/>
            <a:headEnd type="none" w="med" len="med"/>
            <a:tailEnd type="none" w="med" len="med"/>
          </a:ln>
          <a:effectLst/>
          <a:scene3d>
            <a:camera prst="orthographicFront"/>
            <a:lightRig rig="threePt" dir="t"/>
          </a:scene3d>
          <a:sp3d>
            <a:bevelT/>
          </a:sp3d>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22" name="TextBox 21"/>
          <p:cNvSpPr txBox="1"/>
          <p:nvPr/>
        </p:nvSpPr>
        <p:spPr>
          <a:xfrm>
            <a:off x="2786014" y="2940015"/>
            <a:ext cx="1585761" cy="338554"/>
          </a:xfrm>
          <a:prstGeom prst="rect">
            <a:avLst/>
          </a:prstGeom>
          <a:noFill/>
        </p:spPr>
        <p:txBody>
          <a:bodyPr wrap="square" rtlCol="0">
            <a:spAutoFit/>
          </a:bodyPr>
          <a:lstStyle/>
          <a:p>
            <a:r>
              <a:rPr lang="zh-CN" altLang="en-US" sz="1600" b="1" dirty="0" smtClean="0">
                <a:solidFill>
                  <a:srgbClr val="000000"/>
                </a:solidFill>
              </a:rPr>
              <a:t>模型验证</a:t>
            </a:r>
            <a:endParaRPr lang="zh-CN" altLang="en-US" sz="1600" b="1" dirty="0">
              <a:solidFill>
                <a:srgbClr val="000000"/>
              </a:solidFill>
            </a:endParaRPr>
          </a:p>
        </p:txBody>
      </p:sp>
      <p:sp>
        <p:nvSpPr>
          <p:cNvPr id="23" name="圆角矩形 22"/>
          <p:cNvSpPr/>
          <p:nvPr/>
        </p:nvSpPr>
        <p:spPr bwMode="auto">
          <a:xfrm>
            <a:off x="404669" y="3083131"/>
            <a:ext cx="1568441" cy="853913"/>
          </a:xfrm>
          <a:prstGeom prst="roundRect">
            <a:avLst/>
          </a:prstGeom>
          <a:solidFill>
            <a:srgbClr val="CCFFFF"/>
          </a:solidFill>
          <a:ln w="9525" cap="flat" cmpd="sng" algn="ctr">
            <a:solidFill>
              <a:srgbClr val="33CCCC"/>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endParaRPr lang="zh-CN" altLang="en-US" sz="1600" smtClean="0">
              <a:solidFill>
                <a:srgbClr val="000000"/>
              </a:solidFill>
            </a:endParaRPr>
          </a:p>
        </p:txBody>
      </p:sp>
      <p:sp>
        <p:nvSpPr>
          <p:cNvPr id="24" name="TextBox 23"/>
          <p:cNvSpPr txBox="1"/>
          <p:nvPr/>
        </p:nvSpPr>
        <p:spPr>
          <a:xfrm>
            <a:off x="285720" y="3221665"/>
            <a:ext cx="1745769" cy="584775"/>
          </a:xfrm>
          <a:prstGeom prst="rect">
            <a:avLst/>
          </a:prstGeom>
          <a:noFill/>
        </p:spPr>
        <p:txBody>
          <a:bodyPr wrap="square" rtlCol="0">
            <a:spAutoFit/>
          </a:bodyPr>
          <a:lstStyle/>
          <a:p>
            <a:pPr algn="ctr"/>
            <a:r>
              <a:rPr lang="zh-CN" altLang="en-US" sz="1600" b="1" dirty="0" smtClean="0">
                <a:solidFill>
                  <a:srgbClr val="000000"/>
                </a:solidFill>
              </a:rPr>
              <a:t>创建虚拟用户、</a:t>
            </a:r>
            <a:endParaRPr lang="en-US" altLang="zh-CN" sz="1600" b="1" dirty="0" smtClean="0">
              <a:solidFill>
                <a:srgbClr val="000000"/>
              </a:solidFill>
            </a:endParaRPr>
          </a:p>
          <a:p>
            <a:pPr algn="ctr"/>
            <a:r>
              <a:rPr lang="zh-CN" altLang="en-US" sz="1600" b="1" dirty="0" smtClean="0">
                <a:solidFill>
                  <a:srgbClr val="000000"/>
                </a:solidFill>
              </a:rPr>
              <a:t>可视化展示</a:t>
            </a:r>
            <a:endParaRPr lang="zh-CN" altLang="en-US" sz="1600" b="1" dirty="0">
              <a:solidFill>
                <a:srgbClr val="000000"/>
              </a:solidFill>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39</a:t>
            </a:fld>
            <a:endParaRPr lang="zh-CN" altLang="en-US" dirty="0"/>
          </a:p>
        </p:txBody>
      </p:sp>
      <p:sp>
        <p:nvSpPr>
          <p:cNvPr id="5" name="标题 1"/>
          <p:cNvSpPr txBox="1">
            <a:spLocks/>
          </p:cNvSpPr>
          <p:nvPr/>
        </p:nvSpPr>
        <p:spPr bwMode="auto">
          <a:xfrm>
            <a:off x="4381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cs typeface="+mj-cs"/>
              </a:rPr>
              <a:t>如三：实时流式大数据处理平台</a:t>
            </a:r>
          </a:p>
        </p:txBody>
      </p:sp>
      <p:pic>
        <p:nvPicPr>
          <p:cNvPr id="6" name="Picture 43"/>
          <p:cNvPicPr>
            <a:picLocks noChangeAspect="1" noChangeArrowheads="1"/>
          </p:cNvPicPr>
          <p:nvPr/>
        </p:nvPicPr>
        <p:blipFill>
          <a:blip r:embed="rId2"/>
          <a:srcRect/>
          <a:stretch>
            <a:fillRect/>
          </a:stretch>
        </p:blipFill>
        <p:spPr bwMode="auto">
          <a:xfrm>
            <a:off x="4152900" y="2887663"/>
            <a:ext cx="3314700" cy="1552575"/>
          </a:xfrm>
          <a:prstGeom prst="rect">
            <a:avLst/>
          </a:prstGeom>
          <a:noFill/>
          <a:ln w="9525">
            <a:noFill/>
            <a:miter lim="800000"/>
            <a:headEnd/>
            <a:tailEnd/>
          </a:ln>
        </p:spPr>
      </p:pic>
      <p:sp>
        <p:nvSpPr>
          <p:cNvPr id="7" name="矩形 121"/>
          <p:cNvSpPr>
            <a:spLocks noChangeArrowheads="1"/>
          </p:cNvSpPr>
          <p:nvPr/>
        </p:nvSpPr>
        <p:spPr bwMode="auto">
          <a:xfrm>
            <a:off x="414338" y="3546475"/>
            <a:ext cx="3313112" cy="793750"/>
          </a:xfrm>
          <a:prstGeom prst="rect">
            <a:avLst/>
          </a:prstGeom>
          <a:noFill/>
          <a:ln w="25400">
            <a:solidFill>
              <a:srgbClr val="4A7DBA">
                <a:alpha val="43137"/>
              </a:srgbClr>
            </a:solidFill>
            <a:miter lim="800000"/>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sp>
        <p:nvSpPr>
          <p:cNvPr id="8" name="矩形 121"/>
          <p:cNvSpPr>
            <a:spLocks noChangeArrowheads="1"/>
          </p:cNvSpPr>
          <p:nvPr/>
        </p:nvSpPr>
        <p:spPr bwMode="auto">
          <a:xfrm>
            <a:off x="415925" y="2251075"/>
            <a:ext cx="3311525" cy="936625"/>
          </a:xfrm>
          <a:prstGeom prst="rect">
            <a:avLst/>
          </a:prstGeom>
          <a:noFill/>
          <a:ln w="25400">
            <a:solidFill>
              <a:srgbClr val="4A7DBA">
                <a:alpha val="43137"/>
              </a:srgbClr>
            </a:solidFill>
            <a:bevel/>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sp>
        <p:nvSpPr>
          <p:cNvPr id="9" name="矩形 121"/>
          <p:cNvSpPr>
            <a:spLocks noChangeArrowheads="1"/>
          </p:cNvSpPr>
          <p:nvPr/>
        </p:nvSpPr>
        <p:spPr bwMode="auto">
          <a:xfrm>
            <a:off x="3870325" y="1169988"/>
            <a:ext cx="4895850" cy="1325562"/>
          </a:xfrm>
          <a:prstGeom prst="rect">
            <a:avLst/>
          </a:prstGeom>
          <a:noFill/>
          <a:ln w="25400">
            <a:solidFill>
              <a:srgbClr val="4A7DBA">
                <a:alpha val="43137"/>
              </a:srgbClr>
            </a:solidFill>
            <a:prstDash val="sysDot"/>
            <a:bevel/>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pic>
        <p:nvPicPr>
          <p:cNvPr id="10" name="Picture 25"/>
          <p:cNvPicPr>
            <a:picLocks noChangeAspect="1" noChangeArrowheads="1"/>
          </p:cNvPicPr>
          <p:nvPr/>
        </p:nvPicPr>
        <p:blipFill>
          <a:blip r:embed="rId3"/>
          <a:srcRect/>
          <a:stretch>
            <a:fillRect/>
          </a:stretch>
        </p:blipFill>
        <p:spPr bwMode="auto">
          <a:xfrm>
            <a:off x="8040688" y="1292225"/>
            <a:ext cx="417512" cy="574675"/>
          </a:xfrm>
          <a:prstGeom prst="rect">
            <a:avLst/>
          </a:prstGeom>
          <a:noFill/>
          <a:ln w="9525">
            <a:noFill/>
            <a:miter lim="800000"/>
            <a:headEnd/>
            <a:tailEnd/>
          </a:ln>
        </p:spPr>
      </p:pic>
      <p:pic>
        <p:nvPicPr>
          <p:cNvPr id="11" name="Picture 25"/>
          <p:cNvPicPr>
            <a:picLocks noChangeAspect="1" noChangeArrowheads="1"/>
          </p:cNvPicPr>
          <p:nvPr/>
        </p:nvPicPr>
        <p:blipFill>
          <a:blip r:embed="rId3"/>
          <a:srcRect/>
          <a:stretch>
            <a:fillRect/>
          </a:stretch>
        </p:blipFill>
        <p:spPr bwMode="auto">
          <a:xfrm>
            <a:off x="4052888" y="1263650"/>
            <a:ext cx="425450" cy="584200"/>
          </a:xfrm>
          <a:prstGeom prst="rect">
            <a:avLst/>
          </a:prstGeom>
          <a:noFill/>
          <a:ln w="9525">
            <a:noFill/>
            <a:miter lim="800000"/>
            <a:headEnd/>
            <a:tailEnd/>
          </a:ln>
        </p:spPr>
      </p:pic>
      <p:sp>
        <p:nvSpPr>
          <p:cNvPr id="12" name="矩形 107"/>
          <p:cNvSpPr>
            <a:spLocks noChangeArrowheads="1"/>
          </p:cNvSpPr>
          <p:nvPr/>
        </p:nvSpPr>
        <p:spPr bwMode="auto">
          <a:xfrm>
            <a:off x="3919538" y="1905000"/>
            <a:ext cx="777875" cy="466725"/>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a:solidFill>
                  <a:srgbClr val="000000"/>
                </a:solidFill>
                <a:latin typeface="Calibri" pitchFamily="34" charset="0"/>
                <a:sym typeface="Calibri" pitchFamily="34" charset="0"/>
              </a:rPr>
              <a:t>车网监控平台</a:t>
            </a:r>
            <a:endParaRPr lang="zh-CN" altLang="en-US"/>
          </a:p>
        </p:txBody>
      </p:sp>
      <p:pic>
        <p:nvPicPr>
          <p:cNvPr id="13" name="Picture 27"/>
          <p:cNvPicPr>
            <a:picLocks noChangeAspect="1" noChangeArrowheads="1"/>
          </p:cNvPicPr>
          <p:nvPr/>
        </p:nvPicPr>
        <p:blipFill>
          <a:blip r:embed="rId3"/>
          <a:srcRect/>
          <a:stretch>
            <a:fillRect/>
          </a:stretch>
        </p:blipFill>
        <p:spPr bwMode="auto">
          <a:xfrm>
            <a:off x="6954838" y="1266825"/>
            <a:ext cx="431800" cy="593725"/>
          </a:xfrm>
          <a:prstGeom prst="rect">
            <a:avLst/>
          </a:prstGeom>
          <a:noFill/>
          <a:ln w="9525">
            <a:noFill/>
            <a:miter lim="800000"/>
            <a:headEnd/>
            <a:tailEnd/>
          </a:ln>
        </p:spPr>
      </p:pic>
      <p:sp>
        <p:nvSpPr>
          <p:cNvPr id="14" name="矩形 106"/>
          <p:cNvSpPr>
            <a:spLocks noChangeArrowheads="1"/>
          </p:cNvSpPr>
          <p:nvPr/>
        </p:nvSpPr>
        <p:spPr bwMode="auto">
          <a:xfrm>
            <a:off x="7913688" y="1949450"/>
            <a:ext cx="693737" cy="466725"/>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a:solidFill>
                  <a:srgbClr val="000000"/>
                </a:solidFill>
                <a:latin typeface="Calibri" pitchFamily="34" charset="0"/>
                <a:sym typeface="Calibri" pitchFamily="34" charset="0"/>
              </a:rPr>
              <a:t>开放数据平台</a:t>
            </a:r>
            <a:endParaRPr lang="zh-CN" altLang="en-US"/>
          </a:p>
        </p:txBody>
      </p:sp>
      <p:pic>
        <p:nvPicPr>
          <p:cNvPr id="15" name="Picture 25"/>
          <p:cNvPicPr>
            <a:picLocks noChangeAspect="1" noChangeArrowheads="1"/>
          </p:cNvPicPr>
          <p:nvPr/>
        </p:nvPicPr>
        <p:blipFill>
          <a:blip r:embed="rId3"/>
          <a:srcRect/>
          <a:stretch>
            <a:fillRect/>
          </a:stretch>
        </p:blipFill>
        <p:spPr bwMode="auto">
          <a:xfrm>
            <a:off x="5969000" y="1303338"/>
            <a:ext cx="403225" cy="552450"/>
          </a:xfrm>
          <a:prstGeom prst="rect">
            <a:avLst/>
          </a:prstGeom>
          <a:noFill/>
          <a:ln w="9525">
            <a:noFill/>
            <a:miter lim="800000"/>
            <a:headEnd/>
            <a:tailEnd/>
          </a:ln>
        </p:spPr>
      </p:pic>
      <p:sp>
        <p:nvSpPr>
          <p:cNvPr id="16" name="矩形 154"/>
          <p:cNvSpPr>
            <a:spLocks noChangeArrowheads="1"/>
          </p:cNvSpPr>
          <p:nvPr/>
        </p:nvSpPr>
        <p:spPr bwMode="auto">
          <a:xfrm>
            <a:off x="5826125" y="1927225"/>
            <a:ext cx="695325" cy="466725"/>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a:solidFill>
                  <a:srgbClr val="000000"/>
                </a:solidFill>
                <a:latin typeface="Calibri" pitchFamily="34" charset="0"/>
                <a:sym typeface="Calibri" pitchFamily="34" charset="0"/>
              </a:rPr>
              <a:t>公众服务平台</a:t>
            </a:r>
            <a:endParaRPr lang="zh-CN" altLang="en-US"/>
          </a:p>
        </p:txBody>
      </p:sp>
      <p:pic>
        <p:nvPicPr>
          <p:cNvPr id="17" name="Picture 25"/>
          <p:cNvPicPr>
            <a:picLocks noChangeAspect="1" noChangeArrowheads="1"/>
          </p:cNvPicPr>
          <p:nvPr/>
        </p:nvPicPr>
        <p:blipFill>
          <a:blip r:embed="rId3"/>
          <a:srcRect/>
          <a:stretch>
            <a:fillRect/>
          </a:stretch>
        </p:blipFill>
        <p:spPr bwMode="auto">
          <a:xfrm>
            <a:off x="5080000" y="1252538"/>
            <a:ext cx="417513" cy="573087"/>
          </a:xfrm>
          <a:prstGeom prst="rect">
            <a:avLst/>
          </a:prstGeom>
          <a:noFill/>
          <a:ln w="9525">
            <a:noFill/>
            <a:miter lim="800000"/>
            <a:headEnd/>
            <a:tailEnd/>
          </a:ln>
        </p:spPr>
      </p:pic>
      <p:sp>
        <p:nvSpPr>
          <p:cNvPr id="18" name="矩形 156"/>
          <p:cNvSpPr>
            <a:spLocks noChangeArrowheads="1"/>
          </p:cNvSpPr>
          <p:nvPr/>
        </p:nvSpPr>
        <p:spPr bwMode="auto">
          <a:xfrm>
            <a:off x="4927600" y="1919288"/>
            <a:ext cx="720725" cy="466725"/>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a:solidFill>
                  <a:srgbClr val="000000"/>
                </a:solidFill>
                <a:latin typeface="Calibri" pitchFamily="34" charset="0"/>
                <a:sym typeface="Calibri" pitchFamily="34" charset="0"/>
              </a:rPr>
              <a:t>资源管控平台</a:t>
            </a:r>
            <a:endParaRPr lang="zh-CN" altLang="en-US"/>
          </a:p>
        </p:txBody>
      </p:sp>
      <p:sp>
        <p:nvSpPr>
          <p:cNvPr id="19" name="矩形 157"/>
          <p:cNvSpPr>
            <a:spLocks noChangeArrowheads="1"/>
          </p:cNvSpPr>
          <p:nvPr/>
        </p:nvSpPr>
        <p:spPr bwMode="auto">
          <a:xfrm>
            <a:off x="6837363" y="1927225"/>
            <a:ext cx="695325" cy="466725"/>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a:solidFill>
                  <a:srgbClr val="000000"/>
                </a:solidFill>
                <a:latin typeface="Calibri" pitchFamily="34" charset="0"/>
                <a:sym typeface="Calibri" pitchFamily="34" charset="0"/>
              </a:rPr>
              <a:t>运营托管平台</a:t>
            </a:r>
            <a:endParaRPr lang="zh-CN" altLang="en-US"/>
          </a:p>
        </p:txBody>
      </p:sp>
      <p:pic>
        <p:nvPicPr>
          <p:cNvPr id="20" name="Picture 3"/>
          <p:cNvPicPr>
            <a:picLocks noChangeAspect="1" noChangeArrowheads="1"/>
          </p:cNvPicPr>
          <p:nvPr/>
        </p:nvPicPr>
        <p:blipFill>
          <a:blip r:embed="rId4"/>
          <a:srcRect/>
          <a:stretch>
            <a:fillRect/>
          </a:stretch>
        </p:blipFill>
        <p:spPr bwMode="auto">
          <a:xfrm>
            <a:off x="1131888" y="1193800"/>
            <a:ext cx="885825" cy="631825"/>
          </a:xfrm>
          <a:prstGeom prst="rect">
            <a:avLst/>
          </a:prstGeom>
          <a:noFill/>
          <a:ln w="9525">
            <a:noFill/>
            <a:miter lim="800000"/>
            <a:headEnd/>
            <a:tailEnd/>
          </a:ln>
        </p:spPr>
      </p:pic>
      <p:pic>
        <p:nvPicPr>
          <p:cNvPr id="21" name="Picture 5"/>
          <p:cNvPicPr>
            <a:picLocks noChangeAspect="1" noChangeArrowheads="1"/>
          </p:cNvPicPr>
          <p:nvPr/>
        </p:nvPicPr>
        <p:blipFill>
          <a:blip r:embed="rId5"/>
          <a:srcRect/>
          <a:stretch>
            <a:fillRect/>
          </a:stretch>
        </p:blipFill>
        <p:spPr bwMode="auto">
          <a:xfrm>
            <a:off x="412750" y="1193800"/>
            <a:ext cx="571500" cy="377825"/>
          </a:xfrm>
          <a:prstGeom prst="rect">
            <a:avLst/>
          </a:prstGeom>
          <a:noFill/>
          <a:ln w="9525">
            <a:noFill/>
            <a:miter lim="800000"/>
            <a:headEnd/>
            <a:tailEnd/>
          </a:ln>
        </p:spPr>
      </p:pic>
      <p:cxnSp>
        <p:nvCxnSpPr>
          <p:cNvPr id="22" name="直接箭头连接符 60"/>
          <p:cNvCxnSpPr>
            <a:cxnSpLocks noChangeShapeType="1"/>
          </p:cNvCxnSpPr>
          <p:nvPr/>
        </p:nvCxnSpPr>
        <p:spPr bwMode="auto">
          <a:xfrm flipH="1" flipV="1">
            <a:off x="698500" y="1554163"/>
            <a:ext cx="3175" cy="623887"/>
          </a:xfrm>
          <a:prstGeom prst="straightConnector1">
            <a:avLst/>
          </a:prstGeom>
          <a:noFill/>
          <a:ln w="19050">
            <a:solidFill>
              <a:srgbClr val="00B0F0">
                <a:alpha val="52156"/>
              </a:srgbClr>
            </a:solidFill>
            <a:round/>
            <a:headEnd type="triangle" w="med" len="med"/>
            <a:tailEnd/>
          </a:ln>
        </p:spPr>
      </p:cxnSp>
      <p:pic>
        <p:nvPicPr>
          <p:cNvPr id="23" name="Picture 5"/>
          <p:cNvPicPr>
            <a:picLocks noChangeAspect="1" noChangeArrowheads="1"/>
          </p:cNvPicPr>
          <p:nvPr/>
        </p:nvPicPr>
        <p:blipFill>
          <a:blip r:embed="rId5"/>
          <a:srcRect/>
          <a:stretch>
            <a:fillRect/>
          </a:stretch>
        </p:blipFill>
        <p:spPr bwMode="auto">
          <a:xfrm>
            <a:off x="2289175" y="1206500"/>
            <a:ext cx="571500" cy="377825"/>
          </a:xfrm>
          <a:prstGeom prst="rect">
            <a:avLst/>
          </a:prstGeom>
          <a:noFill/>
          <a:ln w="9525">
            <a:noFill/>
            <a:miter lim="800000"/>
            <a:headEnd/>
            <a:tailEnd/>
          </a:ln>
        </p:spPr>
      </p:pic>
      <p:cxnSp>
        <p:nvCxnSpPr>
          <p:cNvPr id="24" name="直接箭头连接符 62"/>
          <p:cNvCxnSpPr>
            <a:cxnSpLocks noChangeShapeType="1"/>
          </p:cNvCxnSpPr>
          <p:nvPr/>
        </p:nvCxnSpPr>
        <p:spPr bwMode="auto">
          <a:xfrm flipV="1">
            <a:off x="2574925" y="1565275"/>
            <a:ext cx="1588" cy="612775"/>
          </a:xfrm>
          <a:prstGeom prst="straightConnector1">
            <a:avLst/>
          </a:prstGeom>
          <a:noFill/>
          <a:ln w="19050">
            <a:solidFill>
              <a:srgbClr val="00B0F0">
                <a:alpha val="52156"/>
              </a:srgbClr>
            </a:solidFill>
            <a:round/>
            <a:headEnd type="triangle" w="med" len="med"/>
            <a:tailEnd/>
          </a:ln>
        </p:spPr>
      </p:cxnSp>
      <p:cxnSp>
        <p:nvCxnSpPr>
          <p:cNvPr id="25" name="直接箭头连接符 63"/>
          <p:cNvCxnSpPr>
            <a:cxnSpLocks noChangeShapeType="1"/>
          </p:cNvCxnSpPr>
          <p:nvPr/>
        </p:nvCxnSpPr>
        <p:spPr bwMode="auto">
          <a:xfrm flipH="1" flipV="1">
            <a:off x="992188" y="1470025"/>
            <a:ext cx="1296987" cy="12700"/>
          </a:xfrm>
          <a:prstGeom prst="straightConnector1">
            <a:avLst/>
          </a:prstGeom>
          <a:noFill/>
          <a:ln w="19050">
            <a:solidFill>
              <a:srgbClr val="00B0F0">
                <a:alpha val="52156"/>
              </a:srgbClr>
            </a:solidFill>
            <a:prstDash val="dashDot"/>
            <a:round/>
            <a:headEnd type="triangle" w="med" len="med"/>
            <a:tailEnd type="triangle" w="med" len="med"/>
          </a:ln>
        </p:spPr>
      </p:cxnSp>
      <p:pic>
        <p:nvPicPr>
          <p:cNvPr id="26" name="Picture 38"/>
          <p:cNvPicPr>
            <a:picLocks noChangeAspect="1" noChangeArrowheads="1"/>
          </p:cNvPicPr>
          <p:nvPr/>
        </p:nvPicPr>
        <p:blipFill>
          <a:blip r:embed="rId6"/>
          <a:srcRect/>
          <a:stretch>
            <a:fillRect/>
          </a:stretch>
        </p:blipFill>
        <p:spPr bwMode="auto">
          <a:xfrm>
            <a:off x="2932113" y="1193800"/>
            <a:ext cx="704850" cy="523875"/>
          </a:xfrm>
          <a:prstGeom prst="rect">
            <a:avLst/>
          </a:prstGeom>
          <a:noFill/>
          <a:ln w="9525">
            <a:noFill/>
            <a:miter lim="800000"/>
            <a:headEnd/>
            <a:tailEnd/>
          </a:ln>
        </p:spPr>
      </p:pic>
      <p:sp>
        <p:nvSpPr>
          <p:cNvPr id="27" name="AutoShape 40"/>
          <p:cNvSpPr>
            <a:spLocks noChangeArrowheads="1"/>
          </p:cNvSpPr>
          <p:nvPr/>
        </p:nvSpPr>
        <p:spPr bwMode="auto">
          <a:xfrm>
            <a:off x="2286000" y="1171575"/>
            <a:ext cx="1008063" cy="574675"/>
          </a:xfrm>
          <a:prstGeom prst="roundRect">
            <a:avLst>
              <a:gd name="adj" fmla="val 16667"/>
            </a:avLst>
          </a:prstGeom>
          <a:solidFill>
            <a:srgbClr val="4F81BD">
              <a:alpha val="1176"/>
            </a:srgbClr>
          </a:solidFill>
          <a:ln w="9525">
            <a:solidFill>
              <a:schemeClr val="tx1"/>
            </a:solidFill>
            <a:prstDash val="dashDot"/>
            <a:round/>
            <a:headEnd/>
            <a:tailEnd/>
          </a:ln>
        </p:spPr>
        <p:txBody>
          <a:bodyPr anchor="ctr"/>
          <a:lstStyle/>
          <a:p>
            <a:pPr eaLnBrk="1" hangingPunct="1">
              <a:buFont typeface="Arial" pitchFamily="34" charset="0"/>
              <a:buNone/>
            </a:pPr>
            <a:endParaRPr lang="zh-CN" altLang="zh-CN">
              <a:sym typeface="Arial" pitchFamily="34" charset="0"/>
            </a:endParaRPr>
          </a:p>
        </p:txBody>
      </p:sp>
      <p:pic>
        <p:nvPicPr>
          <p:cNvPr id="28" name="Picture 6"/>
          <p:cNvPicPr>
            <a:picLocks noChangeAspect="1" noChangeArrowheads="1"/>
          </p:cNvPicPr>
          <p:nvPr/>
        </p:nvPicPr>
        <p:blipFill>
          <a:blip r:embed="rId3"/>
          <a:srcRect/>
          <a:stretch>
            <a:fillRect/>
          </a:stretch>
        </p:blipFill>
        <p:spPr bwMode="auto">
          <a:xfrm>
            <a:off x="577850" y="2332038"/>
            <a:ext cx="561975" cy="771525"/>
          </a:xfrm>
          <a:prstGeom prst="rect">
            <a:avLst/>
          </a:prstGeom>
          <a:noFill/>
          <a:ln w="9525">
            <a:noFill/>
            <a:miter lim="800000"/>
            <a:headEnd/>
            <a:tailEnd/>
          </a:ln>
        </p:spPr>
      </p:pic>
      <p:pic>
        <p:nvPicPr>
          <p:cNvPr id="29" name="Picture 6"/>
          <p:cNvPicPr>
            <a:picLocks noChangeAspect="1" noChangeArrowheads="1"/>
          </p:cNvPicPr>
          <p:nvPr/>
        </p:nvPicPr>
        <p:blipFill>
          <a:blip r:embed="rId3"/>
          <a:srcRect/>
          <a:stretch>
            <a:fillRect/>
          </a:stretch>
        </p:blipFill>
        <p:spPr bwMode="auto">
          <a:xfrm>
            <a:off x="1277938" y="2322513"/>
            <a:ext cx="561975" cy="771525"/>
          </a:xfrm>
          <a:prstGeom prst="rect">
            <a:avLst/>
          </a:prstGeom>
          <a:noFill/>
          <a:ln w="9525">
            <a:noFill/>
            <a:miter lim="800000"/>
            <a:headEnd/>
            <a:tailEnd/>
          </a:ln>
        </p:spPr>
      </p:pic>
      <p:pic>
        <p:nvPicPr>
          <p:cNvPr id="30" name="Picture 6"/>
          <p:cNvPicPr>
            <a:picLocks noChangeAspect="1" noChangeArrowheads="1"/>
          </p:cNvPicPr>
          <p:nvPr/>
        </p:nvPicPr>
        <p:blipFill>
          <a:blip r:embed="rId3"/>
          <a:srcRect/>
          <a:stretch>
            <a:fillRect/>
          </a:stretch>
        </p:blipFill>
        <p:spPr bwMode="auto">
          <a:xfrm>
            <a:off x="1927225" y="2322513"/>
            <a:ext cx="561975" cy="771525"/>
          </a:xfrm>
          <a:prstGeom prst="rect">
            <a:avLst/>
          </a:prstGeom>
          <a:noFill/>
          <a:ln w="9525">
            <a:noFill/>
            <a:miter lim="800000"/>
            <a:headEnd/>
            <a:tailEnd/>
          </a:ln>
        </p:spPr>
      </p:pic>
      <p:sp>
        <p:nvSpPr>
          <p:cNvPr id="31" name="矩形 107"/>
          <p:cNvSpPr>
            <a:spLocks noChangeArrowheads="1"/>
          </p:cNvSpPr>
          <p:nvPr/>
        </p:nvSpPr>
        <p:spPr bwMode="auto">
          <a:xfrm>
            <a:off x="2574925" y="2466975"/>
            <a:ext cx="1016000" cy="461963"/>
          </a:xfrm>
          <a:prstGeom prst="rect">
            <a:avLst/>
          </a:prstGeom>
          <a:noFill/>
          <a:ln w="9525">
            <a:solidFill>
              <a:schemeClr val="tx1"/>
            </a:solidFill>
            <a:prstDash val="dash"/>
            <a:bevel/>
            <a:headEnd/>
            <a:tailEnd/>
          </a:ln>
        </p:spPr>
        <p:txBody>
          <a:bodyPr>
            <a:spAutoFit/>
          </a:bodyPr>
          <a:lstStyle/>
          <a:p>
            <a:pPr>
              <a:buFont typeface="Arial" pitchFamily="34" charset="0"/>
              <a:buNone/>
            </a:pPr>
            <a:r>
              <a:rPr lang="zh-CN" altLang="en-US" sz="1200" b="1">
                <a:solidFill>
                  <a:srgbClr val="000000"/>
                </a:solidFill>
                <a:latin typeface="Calibri" pitchFamily="34" charset="0"/>
                <a:sym typeface="Calibri" pitchFamily="34" charset="0"/>
              </a:rPr>
              <a:t>移动端交互与数据采集</a:t>
            </a:r>
          </a:p>
        </p:txBody>
      </p:sp>
      <p:sp>
        <p:nvSpPr>
          <p:cNvPr id="32" name="矩形 90"/>
          <p:cNvSpPr>
            <a:spLocks noChangeArrowheads="1"/>
          </p:cNvSpPr>
          <p:nvPr/>
        </p:nvSpPr>
        <p:spPr bwMode="auto">
          <a:xfrm>
            <a:off x="630238" y="3762375"/>
            <a:ext cx="1727200" cy="344488"/>
          </a:xfrm>
          <a:prstGeom prst="rect">
            <a:avLst/>
          </a:prstGeom>
          <a:noFill/>
          <a:ln w="9525">
            <a:solidFill>
              <a:srgbClr val="3F3F3F"/>
            </a:solidFill>
            <a:bevel/>
            <a:headEnd/>
            <a:tailEnd/>
          </a:ln>
        </p:spPr>
        <p:txBody>
          <a:bodyPr>
            <a:spAutoFit/>
          </a:bodyPr>
          <a:lstStyle/>
          <a:p>
            <a:pPr>
              <a:buFont typeface="Arial" pitchFamily="34" charset="0"/>
              <a:buNone/>
            </a:pPr>
            <a:r>
              <a:rPr lang="zh-CN" altLang="en-US" sz="1600">
                <a:solidFill>
                  <a:srgbClr val="000000"/>
                </a:solidFill>
                <a:latin typeface="Calibri" pitchFamily="34" charset="0"/>
                <a:sym typeface="Calibri" pitchFamily="34" charset="0"/>
              </a:rPr>
              <a:t>分布式消息队列</a:t>
            </a:r>
            <a:endParaRPr lang="zh-CN" altLang="en-US"/>
          </a:p>
        </p:txBody>
      </p:sp>
      <p:sp>
        <p:nvSpPr>
          <p:cNvPr id="33" name="矩形 107"/>
          <p:cNvSpPr>
            <a:spLocks noChangeArrowheads="1"/>
          </p:cNvSpPr>
          <p:nvPr/>
        </p:nvSpPr>
        <p:spPr bwMode="auto">
          <a:xfrm>
            <a:off x="2430463" y="3690938"/>
            <a:ext cx="865187" cy="465137"/>
          </a:xfrm>
          <a:prstGeom prst="rect">
            <a:avLst/>
          </a:prstGeom>
          <a:noFill/>
          <a:ln w="9525">
            <a:solidFill>
              <a:schemeClr val="tx1"/>
            </a:solidFill>
            <a:prstDash val="dash"/>
            <a:miter lim="800000"/>
            <a:headEnd/>
            <a:tailEnd/>
          </a:ln>
        </p:spPr>
        <p:txBody>
          <a:bodyPr>
            <a:spAutoFit/>
          </a:bodyPr>
          <a:lstStyle/>
          <a:p>
            <a:pPr algn="ctr">
              <a:buFont typeface="Arial" pitchFamily="34" charset="0"/>
              <a:buNone/>
            </a:pPr>
            <a:r>
              <a:rPr lang="zh-CN" altLang="en-US" sz="1200" b="1">
                <a:solidFill>
                  <a:srgbClr val="000000"/>
                </a:solidFill>
                <a:latin typeface="Calibri" pitchFamily="34" charset="0"/>
                <a:sym typeface="Calibri" pitchFamily="34" charset="0"/>
              </a:rPr>
              <a:t>应用数据总线</a:t>
            </a:r>
            <a:endParaRPr lang="zh-CN" altLang="en-US">
              <a:sym typeface="Arial" pitchFamily="34" charset="0"/>
            </a:endParaRPr>
          </a:p>
        </p:txBody>
      </p:sp>
      <p:sp>
        <p:nvSpPr>
          <p:cNvPr id="34" name="矩形 107"/>
          <p:cNvSpPr>
            <a:spLocks noChangeArrowheads="1"/>
          </p:cNvSpPr>
          <p:nvPr/>
        </p:nvSpPr>
        <p:spPr bwMode="auto">
          <a:xfrm>
            <a:off x="5637213" y="2994025"/>
            <a:ext cx="1150937" cy="276225"/>
          </a:xfrm>
          <a:prstGeom prst="rect">
            <a:avLst/>
          </a:prstGeom>
          <a:noFill/>
          <a:ln w="9525">
            <a:solidFill>
              <a:schemeClr val="tx1"/>
            </a:solidFill>
            <a:prstDash val="dash"/>
            <a:bevel/>
            <a:headEnd/>
            <a:tailEnd/>
          </a:ln>
        </p:spPr>
        <p:txBody>
          <a:bodyPr>
            <a:spAutoFit/>
          </a:bodyPr>
          <a:lstStyle/>
          <a:p>
            <a:pPr algn="ctr">
              <a:buFont typeface="Arial" pitchFamily="34" charset="0"/>
              <a:buNone/>
            </a:pPr>
            <a:r>
              <a:rPr lang="zh-CN" altLang="en-US" sz="1200" b="1">
                <a:solidFill>
                  <a:srgbClr val="000000"/>
                </a:solidFill>
                <a:latin typeface="Calibri" pitchFamily="34" charset="0"/>
                <a:sym typeface="Calibri" pitchFamily="34" charset="0"/>
              </a:rPr>
              <a:t>实时流式处理</a:t>
            </a:r>
            <a:endParaRPr lang="zh-CN" altLang="en-US">
              <a:sym typeface="Arial" pitchFamily="34" charset="0"/>
            </a:endParaRPr>
          </a:p>
        </p:txBody>
      </p:sp>
      <p:sp>
        <p:nvSpPr>
          <p:cNvPr id="35" name="AutoShape 34"/>
          <p:cNvSpPr>
            <a:spLocks noChangeArrowheads="1"/>
          </p:cNvSpPr>
          <p:nvPr/>
        </p:nvSpPr>
        <p:spPr bwMode="auto">
          <a:xfrm>
            <a:off x="1279525" y="3187700"/>
            <a:ext cx="144463" cy="358775"/>
          </a:xfrm>
          <a:prstGeom prst="upDownArrow">
            <a:avLst>
              <a:gd name="adj1" fmla="val 50000"/>
              <a:gd name="adj2" fmla="val 49774"/>
            </a:avLst>
          </a:prstGeom>
          <a:solidFill>
            <a:schemeClr val="accent1"/>
          </a:solidFill>
          <a:ln w="9525">
            <a:solidFill>
              <a:schemeClr val="tx1"/>
            </a:solidFill>
            <a:bevel/>
            <a:headEnd/>
            <a:tailEnd/>
          </a:ln>
        </p:spPr>
        <p:txBody>
          <a:bodyPr anchor="ctr"/>
          <a:lstStyle/>
          <a:p>
            <a:pPr eaLnBrk="1" hangingPunct="1">
              <a:buFont typeface="Arial" pitchFamily="34" charset="0"/>
              <a:buNone/>
            </a:pPr>
            <a:endParaRPr lang="zh-CN" altLang="zh-CN">
              <a:sym typeface="Arial" pitchFamily="34" charset="0"/>
            </a:endParaRPr>
          </a:p>
        </p:txBody>
      </p:sp>
      <p:sp>
        <p:nvSpPr>
          <p:cNvPr id="36" name="AutoShape 35"/>
          <p:cNvSpPr>
            <a:spLocks noChangeArrowheads="1"/>
          </p:cNvSpPr>
          <p:nvPr/>
        </p:nvSpPr>
        <p:spPr bwMode="auto">
          <a:xfrm>
            <a:off x="1582738" y="4335463"/>
            <a:ext cx="144462" cy="360362"/>
          </a:xfrm>
          <a:prstGeom prst="upDownArrow">
            <a:avLst>
              <a:gd name="adj1" fmla="val 50000"/>
              <a:gd name="adj2" fmla="val 49821"/>
            </a:avLst>
          </a:prstGeom>
          <a:solidFill>
            <a:schemeClr val="accent1"/>
          </a:solidFill>
          <a:ln w="9525">
            <a:solidFill>
              <a:schemeClr val="tx1"/>
            </a:solidFill>
            <a:miter lim="800000"/>
            <a:headEnd/>
            <a:tailEnd/>
          </a:ln>
        </p:spPr>
        <p:txBody>
          <a:bodyPr anchor="ctr"/>
          <a:lstStyle/>
          <a:p>
            <a:pPr eaLnBrk="1" hangingPunct="1">
              <a:buFont typeface="Arial" pitchFamily="34" charset="0"/>
              <a:buNone/>
            </a:pPr>
            <a:endParaRPr lang="zh-CN" altLang="zh-CN">
              <a:sym typeface="Arial" pitchFamily="34" charset="0"/>
            </a:endParaRPr>
          </a:p>
        </p:txBody>
      </p:sp>
      <p:pic>
        <p:nvPicPr>
          <p:cNvPr id="37" name="Picture 40"/>
          <p:cNvPicPr>
            <a:picLocks noChangeAspect="1" noChangeArrowheads="1"/>
          </p:cNvPicPr>
          <p:nvPr/>
        </p:nvPicPr>
        <p:blipFill>
          <a:blip r:embed="rId7"/>
          <a:srcRect/>
          <a:stretch>
            <a:fillRect/>
          </a:stretch>
        </p:blipFill>
        <p:spPr bwMode="auto">
          <a:xfrm>
            <a:off x="144463" y="4699000"/>
            <a:ext cx="4552950" cy="1704975"/>
          </a:xfrm>
          <a:prstGeom prst="rect">
            <a:avLst/>
          </a:prstGeom>
          <a:noFill/>
          <a:ln w="9525">
            <a:noFill/>
            <a:miter lim="800000"/>
            <a:headEnd/>
            <a:tailEnd/>
          </a:ln>
        </p:spPr>
      </p:pic>
      <p:sp>
        <p:nvSpPr>
          <p:cNvPr id="38" name="矩形 107"/>
          <p:cNvSpPr>
            <a:spLocks noChangeArrowheads="1"/>
          </p:cNvSpPr>
          <p:nvPr/>
        </p:nvSpPr>
        <p:spPr bwMode="auto">
          <a:xfrm>
            <a:off x="1243013" y="4905375"/>
            <a:ext cx="1617662" cy="276225"/>
          </a:xfrm>
          <a:prstGeom prst="rect">
            <a:avLst/>
          </a:prstGeom>
          <a:noFill/>
          <a:ln w="9525">
            <a:solidFill>
              <a:schemeClr val="tx1"/>
            </a:solidFill>
            <a:prstDash val="dash"/>
            <a:miter lim="800000"/>
            <a:headEnd/>
            <a:tailEnd/>
          </a:ln>
        </p:spPr>
        <p:txBody>
          <a:bodyPr>
            <a:spAutoFit/>
          </a:bodyPr>
          <a:lstStyle/>
          <a:p>
            <a:pPr algn="ctr">
              <a:buFont typeface="Arial" pitchFamily="34" charset="0"/>
              <a:buNone/>
            </a:pPr>
            <a:r>
              <a:rPr lang="zh-CN" altLang="en-US" sz="1200" b="1">
                <a:solidFill>
                  <a:srgbClr val="000000"/>
                </a:solidFill>
                <a:latin typeface="Calibri" pitchFamily="34" charset="0"/>
                <a:sym typeface="Calibri" pitchFamily="34" charset="0"/>
              </a:rPr>
              <a:t>时空大数据存储管理</a:t>
            </a:r>
            <a:endParaRPr lang="zh-CN" altLang="en-US">
              <a:sym typeface="Arial" pitchFamily="34" charset="0"/>
            </a:endParaRPr>
          </a:p>
        </p:txBody>
      </p:sp>
      <p:sp>
        <p:nvSpPr>
          <p:cNvPr id="39" name="左右箭头 1"/>
          <p:cNvSpPr>
            <a:spLocks noChangeArrowheads="1"/>
          </p:cNvSpPr>
          <p:nvPr/>
        </p:nvSpPr>
        <p:spPr bwMode="auto">
          <a:xfrm>
            <a:off x="3784600" y="3921125"/>
            <a:ext cx="368300" cy="158750"/>
          </a:xfrm>
          <a:prstGeom prst="leftRightArrow">
            <a:avLst>
              <a:gd name="adj1" fmla="val 50000"/>
              <a:gd name="adj2" fmla="val 50149"/>
            </a:avLst>
          </a:prstGeom>
          <a:solidFill>
            <a:schemeClr val="accent1"/>
          </a:solidFill>
          <a:ln w="9525">
            <a:solidFill>
              <a:schemeClr val="tx1"/>
            </a:solidFill>
            <a:miter lim="800000"/>
            <a:headEnd/>
            <a:tailEnd/>
          </a:ln>
        </p:spPr>
        <p:txBody>
          <a:bodyPr/>
          <a:lstStyle/>
          <a:p>
            <a:pPr eaLnBrk="1" hangingPunct="1">
              <a:buFont typeface="Arial" pitchFamily="34" charset="0"/>
              <a:buNone/>
            </a:pPr>
            <a:endParaRPr lang="zh-CN" altLang="zh-CN">
              <a:sym typeface="Arial" pitchFamily="34" charset="0"/>
            </a:endParaRPr>
          </a:p>
        </p:txBody>
      </p:sp>
      <p:sp>
        <p:nvSpPr>
          <p:cNvPr id="40" name="AutoShape 37"/>
          <p:cNvSpPr>
            <a:spLocks noChangeArrowheads="1"/>
          </p:cNvSpPr>
          <p:nvPr/>
        </p:nvSpPr>
        <p:spPr bwMode="auto">
          <a:xfrm>
            <a:off x="5637213" y="2528888"/>
            <a:ext cx="144462" cy="358775"/>
          </a:xfrm>
          <a:prstGeom prst="upDownArrow">
            <a:avLst>
              <a:gd name="adj1" fmla="val 50000"/>
              <a:gd name="adj2" fmla="val 49556"/>
            </a:avLst>
          </a:prstGeom>
          <a:solidFill>
            <a:schemeClr val="accent1"/>
          </a:solidFill>
          <a:ln w="9525">
            <a:solidFill>
              <a:schemeClr val="tx1"/>
            </a:solidFill>
            <a:miter lim="800000"/>
            <a:headEnd/>
            <a:tailEnd/>
          </a:ln>
        </p:spPr>
        <p:txBody>
          <a:bodyPr anchor="ctr"/>
          <a:lstStyle/>
          <a:p>
            <a:pPr eaLnBrk="1" hangingPunct="1">
              <a:buFont typeface="Arial" pitchFamily="34" charset="0"/>
              <a:buNone/>
            </a:pPr>
            <a:endParaRPr lang="zh-CN" altLang="zh-CN">
              <a:sym typeface="Arial" pitchFamily="34" charset="0"/>
            </a:endParaRPr>
          </a:p>
        </p:txBody>
      </p:sp>
      <p:pic>
        <p:nvPicPr>
          <p:cNvPr id="41" name="Picture 41"/>
          <p:cNvPicPr>
            <a:picLocks noChangeAspect="1" noChangeArrowheads="1"/>
          </p:cNvPicPr>
          <p:nvPr/>
        </p:nvPicPr>
        <p:blipFill>
          <a:blip r:embed="rId8"/>
          <a:srcRect r="27237" b="13019"/>
          <a:stretch>
            <a:fillRect/>
          </a:stretch>
        </p:blipFill>
        <p:spPr bwMode="auto">
          <a:xfrm>
            <a:off x="7634288" y="3532188"/>
            <a:ext cx="1531937" cy="852487"/>
          </a:xfrm>
          <a:prstGeom prst="rect">
            <a:avLst/>
          </a:prstGeom>
          <a:noFill/>
          <a:ln w="9525">
            <a:noFill/>
            <a:miter lim="800000"/>
            <a:headEnd/>
            <a:tailEnd/>
          </a:ln>
        </p:spPr>
      </p:pic>
      <p:sp>
        <p:nvSpPr>
          <p:cNvPr id="42" name="矩形 121"/>
          <p:cNvSpPr>
            <a:spLocks noChangeArrowheads="1"/>
          </p:cNvSpPr>
          <p:nvPr/>
        </p:nvSpPr>
        <p:spPr bwMode="auto">
          <a:xfrm>
            <a:off x="7532688" y="2528888"/>
            <a:ext cx="1633537" cy="1847850"/>
          </a:xfrm>
          <a:prstGeom prst="rect">
            <a:avLst/>
          </a:prstGeom>
          <a:noFill/>
          <a:ln w="25400">
            <a:solidFill>
              <a:srgbClr val="4A7DBA">
                <a:alpha val="43137"/>
              </a:srgbClr>
            </a:solidFill>
            <a:prstDash val="sysDot"/>
            <a:bevel/>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pic>
        <p:nvPicPr>
          <p:cNvPr id="43" name="Picture 17"/>
          <p:cNvPicPr>
            <a:picLocks noChangeAspect="1" noChangeArrowheads="1"/>
          </p:cNvPicPr>
          <p:nvPr/>
        </p:nvPicPr>
        <p:blipFill>
          <a:blip r:embed="rId9"/>
          <a:srcRect/>
          <a:stretch>
            <a:fillRect/>
          </a:stretch>
        </p:blipFill>
        <p:spPr bwMode="auto">
          <a:xfrm>
            <a:off x="7913688" y="3019425"/>
            <a:ext cx="1116012" cy="704850"/>
          </a:xfrm>
          <a:prstGeom prst="rect">
            <a:avLst/>
          </a:prstGeom>
          <a:noFill/>
          <a:ln w="9525">
            <a:noFill/>
            <a:miter lim="800000"/>
            <a:headEnd/>
            <a:tailEnd/>
          </a:ln>
        </p:spPr>
      </p:pic>
      <p:sp>
        <p:nvSpPr>
          <p:cNvPr id="44" name="矩形 107"/>
          <p:cNvSpPr>
            <a:spLocks noChangeArrowheads="1"/>
          </p:cNvSpPr>
          <p:nvPr/>
        </p:nvSpPr>
        <p:spPr bwMode="auto">
          <a:xfrm>
            <a:off x="7578725" y="2611438"/>
            <a:ext cx="1541463" cy="276225"/>
          </a:xfrm>
          <a:prstGeom prst="rect">
            <a:avLst/>
          </a:prstGeom>
          <a:noFill/>
          <a:ln w="9525">
            <a:solidFill>
              <a:schemeClr val="tx1"/>
            </a:solidFill>
            <a:prstDash val="dash"/>
            <a:miter lim="800000"/>
            <a:headEnd/>
            <a:tailEnd/>
          </a:ln>
        </p:spPr>
        <p:txBody>
          <a:bodyPr>
            <a:spAutoFit/>
          </a:bodyPr>
          <a:lstStyle/>
          <a:p>
            <a:pPr algn="ctr">
              <a:buFont typeface="Arial" pitchFamily="34" charset="0"/>
              <a:buNone/>
            </a:pPr>
            <a:r>
              <a:rPr lang="zh-CN" altLang="en-US" sz="1200" b="1">
                <a:solidFill>
                  <a:srgbClr val="000000"/>
                </a:solidFill>
                <a:latin typeface="Calibri" pitchFamily="34" charset="0"/>
                <a:sym typeface="Calibri" pitchFamily="34" charset="0"/>
              </a:rPr>
              <a:t>第三方应用接入</a:t>
            </a:r>
            <a:endParaRPr lang="zh-CN" altLang="en-US">
              <a:sym typeface="Arial" pitchFamily="34" charset="0"/>
            </a:endParaRPr>
          </a:p>
        </p:txBody>
      </p:sp>
      <p:pic>
        <p:nvPicPr>
          <p:cNvPr id="45" name="Picture 44"/>
          <p:cNvPicPr>
            <a:picLocks noChangeAspect="1" noChangeArrowheads="1"/>
          </p:cNvPicPr>
          <p:nvPr/>
        </p:nvPicPr>
        <p:blipFill>
          <a:blip r:embed="rId10"/>
          <a:srcRect/>
          <a:stretch>
            <a:fillRect/>
          </a:stretch>
        </p:blipFill>
        <p:spPr bwMode="auto">
          <a:xfrm>
            <a:off x="5426075" y="4905375"/>
            <a:ext cx="3517900" cy="1531938"/>
          </a:xfrm>
          <a:prstGeom prst="rect">
            <a:avLst/>
          </a:prstGeom>
          <a:noFill/>
          <a:ln w="9525">
            <a:noFill/>
            <a:miter lim="800000"/>
            <a:headEnd/>
            <a:tailEnd/>
          </a:ln>
        </p:spPr>
      </p:pic>
      <p:sp>
        <p:nvSpPr>
          <p:cNvPr id="46" name="矩形 121"/>
          <p:cNvSpPr>
            <a:spLocks noChangeArrowheads="1"/>
          </p:cNvSpPr>
          <p:nvPr/>
        </p:nvSpPr>
        <p:spPr bwMode="auto">
          <a:xfrm>
            <a:off x="5216525" y="4664075"/>
            <a:ext cx="3903663" cy="1773238"/>
          </a:xfrm>
          <a:prstGeom prst="rect">
            <a:avLst/>
          </a:prstGeom>
          <a:noFill/>
          <a:ln w="25400">
            <a:solidFill>
              <a:srgbClr val="000000">
                <a:alpha val="43137"/>
              </a:srgbClr>
            </a:solidFill>
            <a:miter lim="800000"/>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sp>
        <p:nvSpPr>
          <p:cNvPr id="47" name="矩形 107"/>
          <p:cNvSpPr>
            <a:spLocks noChangeArrowheads="1"/>
          </p:cNvSpPr>
          <p:nvPr/>
        </p:nvSpPr>
        <p:spPr bwMode="auto">
          <a:xfrm>
            <a:off x="7146925" y="4664075"/>
            <a:ext cx="1724025" cy="276225"/>
          </a:xfrm>
          <a:prstGeom prst="rect">
            <a:avLst/>
          </a:prstGeom>
          <a:noFill/>
          <a:ln w="9525">
            <a:solidFill>
              <a:schemeClr val="tx1"/>
            </a:solidFill>
            <a:prstDash val="dash"/>
            <a:miter lim="800000"/>
            <a:headEnd/>
            <a:tailEnd/>
          </a:ln>
        </p:spPr>
        <p:txBody>
          <a:bodyPr>
            <a:spAutoFit/>
          </a:bodyPr>
          <a:lstStyle/>
          <a:p>
            <a:pPr algn="ctr">
              <a:buFont typeface="Arial" pitchFamily="34" charset="0"/>
              <a:buNone/>
            </a:pPr>
            <a:r>
              <a:rPr lang="zh-CN" altLang="en-US" sz="1200" b="1">
                <a:solidFill>
                  <a:srgbClr val="000000"/>
                </a:solidFill>
                <a:latin typeface="Calibri" pitchFamily="34" charset="0"/>
                <a:sym typeface="Calibri" pitchFamily="34" charset="0"/>
              </a:rPr>
              <a:t>离线数据挖掘</a:t>
            </a:r>
            <a:endParaRPr lang="zh-CN" altLang="en-US">
              <a:sym typeface="Arial" pitchFamily="34" charset="0"/>
            </a:endParaRPr>
          </a:p>
        </p:txBody>
      </p:sp>
      <p:sp>
        <p:nvSpPr>
          <p:cNvPr id="48" name="左右箭头 54"/>
          <p:cNvSpPr>
            <a:spLocks noChangeArrowheads="1"/>
          </p:cNvSpPr>
          <p:nvPr/>
        </p:nvSpPr>
        <p:spPr bwMode="auto">
          <a:xfrm>
            <a:off x="4760913" y="5470525"/>
            <a:ext cx="368300" cy="158750"/>
          </a:xfrm>
          <a:prstGeom prst="leftRightArrow">
            <a:avLst>
              <a:gd name="adj1" fmla="val 50000"/>
              <a:gd name="adj2" fmla="val 50149"/>
            </a:avLst>
          </a:prstGeom>
          <a:solidFill>
            <a:schemeClr val="accent1"/>
          </a:solidFill>
          <a:ln w="9525">
            <a:solidFill>
              <a:schemeClr val="tx1"/>
            </a:solidFill>
            <a:miter lim="800000"/>
            <a:headEnd/>
            <a:tailEnd/>
          </a:ln>
        </p:spPr>
        <p:txBody>
          <a:bodyPr/>
          <a:lstStyle/>
          <a:p>
            <a:pPr eaLnBrk="1" hangingPunct="1">
              <a:buFont typeface="Arial" pitchFamily="34" charset="0"/>
              <a:buNone/>
            </a:pPr>
            <a:endParaRPr lang="zh-CN" altLang="zh-CN">
              <a:sym typeface="Arial" pitchFamily="34" charset="0"/>
            </a:endParaRPr>
          </a:p>
        </p:txBody>
      </p:sp>
      <p:sp>
        <p:nvSpPr>
          <p:cNvPr id="49" name="矩形 121"/>
          <p:cNvSpPr>
            <a:spLocks noChangeArrowheads="1"/>
          </p:cNvSpPr>
          <p:nvPr/>
        </p:nvSpPr>
        <p:spPr bwMode="auto">
          <a:xfrm>
            <a:off x="119063" y="4699000"/>
            <a:ext cx="4641850" cy="1704975"/>
          </a:xfrm>
          <a:prstGeom prst="rect">
            <a:avLst/>
          </a:prstGeom>
          <a:noFill/>
          <a:ln w="25400">
            <a:solidFill>
              <a:srgbClr val="000000">
                <a:alpha val="43137"/>
              </a:srgbClr>
            </a:solidFill>
            <a:miter lim="800000"/>
            <a:headEnd/>
            <a:tailEnd/>
          </a:ln>
        </p:spPr>
        <p:txBody>
          <a:bodyPr anchor="ctr"/>
          <a:lstStyle/>
          <a:p>
            <a:pPr algn="ctr">
              <a:buFont typeface="Arial" pitchFamily="34" charset="0"/>
              <a:buNone/>
            </a:pPr>
            <a:endParaRPr lang="zh-CN" altLang="zh-CN" sz="2000">
              <a:latin typeface="宋体" pitchFamily="2" charset="-122"/>
              <a:sym typeface="宋体" pitchFamily="2" charset="-122"/>
            </a:endParaRPr>
          </a:p>
        </p:txBody>
      </p:sp>
      <p:cxnSp>
        <p:nvCxnSpPr>
          <p:cNvPr id="50" name="直接箭头连接符 4"/>
          <p:cNvCxnSpPr>
            <a:cxnSpLocks noChangeShapeType="1"/>
          </p:cNvCxnSpPr>
          <p:nvPr/>
        </p:nvCxnSpPr>
        <p:spPr bwMode="auto">
          <a:xfrm>
            <a:off x="3078163" y="1717675"/>
            <a:ext cx="1587" cy="465138"/>
          </a:xfrm>
          <a:prstGeom prst="straightConnector1">
            <a:avLst/>
          </a:prstGeom>
          <a:noFill/>
          <a:ln w="25400">
            <a:solidFill>
              <a:schemeClr val="tx1"/>
            </a:solidFill>
            <a:miter lim="800000"/>
            <a:headEnd type="stealth" w="med" len="med"/>
            <a:tailEnd type="stealth" w="med" len="med"/>
          </a:ln>
        </p:spPr>
      </p:cxnSp>
      <p:cxnSp>
        <p:nvCxnSpPr>
          <p:cNvPr id="51" name="直接箭头连接符 58"/>
          <p:cNvCxnSpPr>
            <a:cxnSpLocks noChangeShapeType="1"/>
          </p:cNvCxnSpPr>
          <p:nvPr/>
        </p:nvCxnSpPr>
        <p:spPr bwMode="auto">
          <a:xfrm>
            <a:off x="3509963" y="1717675"/>
            <a:ext cx="1587" cy="465138"/>
          </a:xfrm>
          <a:prstGeom prst="straightConnector1">
            <a:avLst/>
          </a:prstGeom>
          <a:noFill/>
          <a:ln w="25400">
            <a:solidFill>
              <a:schemeClr val="tx1"/>
            </a:solidFill>
            <a:miter lim="800000"/>
            <a:headEnd type="stealth" w="med" len="med"/>
            <a:tailEnd type="stealth"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40</a:t>
            </a:fld>
            <a:endParaRPr lang="zh-CN" altLang="en-US" dirty="0"/>
          </a:p>
        </p:txBody>
      </p:sp>
      <p:sp>
        <p:nvSpPr>
          <p:cNvPr id="5" name="内容占位符 2"/>
          <p:cNvSpPr txBox="1">
            <a:spLocks/>
          </p:cNvSpPr>
          <p:nvPr/>
        </p:nvSpPr>
        <p:spPr bwMode="auto">
          <a:xfrm>
            <a:off x="466725" y="1162050"/>
            <a:ext cx="5033969" cy="29098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cs typeface="+mn-cs"/>
              </a:rPr>
              <a:t>车辆运营态势</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cs typeface="+mn-cs"/>
              </a:rPr>
              <a:t>单个车辆状态实时跟踪</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cs typeface="+mn-cs"/>
              </a:rPr>
              <a:t>历史运营分析</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zh-CN" altLang="en-US" b="0" i="0" u="none" strike="noStrike" kern="0" cap="none" spc="0" normalizeH="0" baseline="0" noProof="0" dirty="0" smtClean="0">
                <a:ln>
                  <a:noFill/>
                </a:ln>
                <a:solidFill>
                  <a:schemeClr val="tx1"/>
                </a:solidFill>
                <a:effectLst/>
                <a:uLnTx/>
                <a:uFillTx/>
                <a:latin typeface="Arial Unicode MS" pitchFamily="34" charset="-122"/>
                <a:ea typeface="+mn-ea"/>
              </a:rPr>
              <a:t>线路、里程、油耗、行为</a:t>
            </a:r>
            <a:endParaRPr kumimoji="0" lang="en-US" altLang="zh-CN" b="0" i="0" u="none" strike="noStrike" kern="0" cap="none" spc="0" normalizeH="0" baseline="0" noProof="0" dirty="0" smtClean="0">
              <a:ln>
                <a:noFill/>
              </a:ln>
              <a:solidFill>
                <a:schemeClr val="tx1"/>
              </a:solidFill>
              <a:effectLst/>
              <a:uLnTx/>
              <a:uFillTx/>
              <a:latin typeface="Arial Unicode MS" pitchFamily="34" charset="-122"/>
              <a:ea typeface="+mn-ea"/>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cs typeface="+mn-cs"/>
              </a:rPr>
              <a:t>行程实时切分与速度分析</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2400" b="0" i="0" u="none" strike="noStrike" kern="0" cap="none" spc="0" normalizeH="0" baseline="0" noProof="0" dirty="0" smtClean="0">
                <a:ln>
                  <a:noFill/>
                </a:ln>
                <a:solidFill>
                  <a:schemeClr val="tx1"/>
                </a:solidFill>
                <a:effectLst/>
                <a:uLnTx/>
                <a:uFillTx/>
                <a:latin typeface="Arial Unicode MS" pitchFamily="34" charset="-122"/>
                <a:ea typeface="+mn-ea"/>
                <a:cs typeface="+mn-cs"/>
              </a:rPr>
              <a:t>数据质量分析与系统状态监控</a:t>
            </a:r>
            <a:endParaRPr kumimoji="0" lang="en-US" altLang="zh-CN" sz="24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p:txBody>
      </p:sp>
      <p:pic>
        <p:nvPicPr>
          <p:cNvPr id="6" name="图片 3"/>
          <p:cNvPicPr>
            <a:picLocks noChangeAspect="1"/>
          </p:cNvPicPr>
          <p:nvPr/>
        </p:nvPicPr>
        <p:blipFill>
          <a:blip r:embed="rId2" cstate="print"/>
          <a:srcRect l="407" t="10022" r="2419" b="7840"/>
          <a:stretch>
            <a:fillRect/>
          </a:stretch>
        </p:blipFill>
        <p:spPr bwMode="auto">
          <a:xfrm>
            <a:off x="5694363" y="1181100"/>
            <a:ext cx="3422650" cy="2665413"/>
          </a:xfrm>
          <a:prstGeom prst="rect">
            <a:avLst/>
          </a:prstGeom>
          <a:noFill/>
          <a:ln w="9525">
            <a:noFill/>
            <a:miter lim="800000"/>
            <a:headEnd/>
            <a:tailEnd/>
          </a:ln>
        </p:spPr>
      </p:pic>
      <p:pic>
        <p:nvPicPr>
          <p:cNvPr id="7" name="图片 4"/>
          <p:cNvPicPr>
            <a:picLocks noChangeAspect="1"/>
          </p:cNvPicPr>
          <p:nvPr/>
        </p:nvPicPr>
        <p:blipFill>
          <a:blip r:embed="rId3" cstate="print"/>
          <a:srcRect l="1077" t="10022" r="2419" b="1299"/>
          <a:stretch>
            <a:fillRect/>
          </a:stretch>
        </p:blipFill>
        <p:spPr bwMode="auto">
          <a:xfrm>
            <a:off x="53975" y="4144963"/>
            <a:ext cx="2741613" cy="2322512"/>
          </a:xfrm>
          <a:prstGeom prst="rect">
            <a:avLst/>
          </a:prstGeom>
          <a:noFill/>
          <a:ln w="9525">
            <a:noFill/>
            <a:miter lim="800000"/>
            <a:headEnd/>
            <a:tailEnd/>
          </a:ln>
        </p:spPr>
      </p:pic>
      <p:pic>
        <p:nvPicPr>
          <p:cNvPr id="8" name="图片 5"/>
          <p:cNvPicPr>
            <a:picLocks noChangeAspect="1"/>
          </p:cNvPicPr>
          <p:nvPr/>
        </p:nvPicPr>
        <p:blipFill>
          <a:blip r:embed="rId4" cstate="print"/>
          <a:srcRect l="1077" t="10022" r="3088" b="7840"/>
          <a:stretch>
            <a:fillRect/>
          </a:stretch>
        </p:blipFill>
        <p:spPr bwMode="auto">
          <a:xfrm>
            <a:off x="2971800" y="4144963"/>
            <a:ext cx="2986088" cy="2360612"/>
          </a:xfrm>
          <a:prstGeom prst="rect">
            <a:avLst/>
          </a:prstGeom>
          <a:noFill/>
          <a:ln w="9525">
            <a:noFill/>
            <a:miter lim="800000"/>
            <a:headEnd/>
            <a:tailEnd/>
          </a:ln>
        </p:spPr>
      </p:pic>
      <p:pic>
        <p:nvPicPr>
          <p:cNvPr id="9" name="图片 6"/>
          <p:cNvPicPr>
            <a:picLocks noChangeAspect="1"/>
          </p:cNvPicPr>
          <p:nvPr/>
        </p:nvPicPr>
        <p:blipFill>
          <a:blip r:embed="rId5" cstate="print"/>
          <a:srcRect l="1077" t="10020" r="1077" b="22379"/>
          <a:stretch>
            <a:fillRect/>
          </a:stretch>
        </p:blipFill>
        <p:spPr bwMode="auto">
          <a:xfrm>
            <a:off x="6130925" y="4144963"/>
            <a:ext cx="2986088" cy="1901825"/>
          </a:xfrm>
          <a:prstGeom prst="rect">
            <a:avLst/>
          </a:prstGeom>
          <a:noFill/>
          <a:ln w="9525">
            <a:noFill/>
            <a:miter lim="800000"/>
            <a:headEnd/>
            <a:tailEnd/>
          </a:ln>
        </p:spPr>
      </p:pic>
      <p:sp>
        <p:nvSpPr>
          <p:cNvPr id="10" name="标题 1"/>
          <p:cNvSpPr txBox="1">
            <a:spLocks/>
          </p:cNvSpPr>
          <p:nvPr/>
        </p:nvSpPr>
        <p:spPr bwMode="auto">
          <a:xfrm>
            <a:off x="4381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cs typeface="+mj-cs"/>
              </a:rPr>
              <a:t>如三：实时流式大数据处理平台</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41</a:t>
            </a:fld>
            <a:endParaRPr lang="zh-CN" altLang="en-US" dirty="0"/>
          </a:p>
        </p:txBody>
      </p:sp>
      <p:sp>
        <p:nvSpPr>
          <p:cNvPr id="10" name="标题 1"/>
          <p:cNvSpPr txBox="1">
            <a:spLocks/>
          </p:cNvSpPr>
          <p:nvPr/>
        </p:nvSpPr>
        <p:spPr bwMode="auto">
          <a:xfrm>
            <a:off x="438120" y="71414"/>
            <a:ext cx="8358246" cy="79690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eaLnBrk="0" hangingPunct="0">
              <a:defRPr/>
            </a:pPr>
            <a:r>
              <a:rPr kumimoji="0" lang="zh-CN" altLang="en-US" sz="4000" b="1" i="0" u="none" strike="noStrike" kern="0" cap="none" spc="0" normalizeH="0" baseline="0" noProof="0" dirty="0" smtClean="0">
                <a:ln>
                  <a:noFill/>
                </a:ln>
                <a:solidFill>
                  <a:srgbClr val="C00000"/>
                </a:solidFill>
                <a:effectLst/>
                <a:uLnTx/>
                <a:uFillTx/>
                <a:latin typeface="Arial Unicode MS" pitchFamily="34" charset="-122"/>
                <a:ea typeface="黑体" pitchFamily="49" charset="-122"/>
                <a:cs typeface="+mj-cs"/>
              </a:rPr>
              <a:t>如四：</a:t>
            </a:r>
            <a:r>
              <a:rPr lang="en-US" altLang="zh-CN" sz="4000" b="1" kern="0" dirty="0" err="1" smtClean="0">
                <a:solidFill>
                  <a:srgbClr val="C00000"/>
                </a:solidFill>
                <a:latin typeface="Arial Unicode MS" pitchFamily="34" charset="-122"/>
                <a:ea typeface="黑体" pitchFamily="49" charset="-122"/>
                <a:cs typeface="+mj-cs"/>
              </a:rPr>
              <a:t>TGraph</a:t>
            </a:r>
            <a:r>
              <a:rPr lang="zh-CN" altLang="en-US" sz="4000" b="1" kern="0" dirty="0" smtClean="0">
                <a:solidFill>
                  <a:srgbClr val="C00000"/>
                </a:solidFill>
                <a:latin typeface="Arial Unicode MS" pitchFamily="34" charset="-122"/>
                <a:ea typeface="黑体" pitchFamily="49" charset="-122"/>
                <a:cs typeface="+mj-cs"/>
              </a:rPr>
              <a:t>时态图数据管理系统</a:t>
            </a:r>
          </a:p>
        </p:txBody>
      </p:sp>
      <p:pic>
        <p:nvPicPr>
          <p:cNvPr id="12" name="图片 14" descr="TGraph.jpg"/>
          <p:cNvPicPr>
            <a:picLocks noChangeAspect="1"/>
          </p:cNvPicPr>
          <p:nvPr/>
        </p:nvPicPr>
        <p:blipFill>
          <a:blip r:embed="rId2"/>
          <a:srcRect/>
          <a:stretch>
            <a:fillRect/>
          </a:stretch>
        </p:blipFill>
        <p:spPr bwMode="auto">
          <a:xfrm>
            <a:off x="142844" y="1785926"/>
            <a:ext cx="8678740" cy="46434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190617" y="2581169"/>
            <a:ext cx="3725894" cy="241148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47" name="矩形 46"/>
          <p:cNvSpPr/>
          <p:nvPr/>
        </p:nvSpPr>
        <p:spPr>
          <a:xfrm>
            <a:off x="115817" y="5201523"/>
            <a:ext cx="8895874" cy="1446550"/>
          </a:xfrm>
          <a:prstGeom prst="rect">
            <a:avLst/>
          </a:prstGeom>
        </p:spPr>
        <p:txBody>
          <a:bodyPr wrap="square">
            <a:spAutoFit/>
          </a:bodyPr>
          <a:lstStyle/>
          <a:p>
            <a:pPr marL="342900" indent="-342900">
              <a:buClr>
                <a:srgbClr val="0000CC"/>
              </a:buClr>
              <a:buSzPct val="80000"/>
              <a:buFont typeface="Wingdings" panose="05000000000000000000" pitchFamily="2" charset="2"/>
              <a:buChar char="q"/>
            </a:pPr>
            <a:r>
              <a:rPr lang="zh-CN" altLang="en-US" sz="2200" b="1" dirty="0" smtClean="0"/>
              <a:t>华为</a:t>
            </a:r>
            <a:r>
              <a:rPr lang="zh-CN" altLang="en-US" sz="2200" b="1" dirty="0"/>
              <a:t>共同用社交网络</a:t>
            </a:r>
            <a:r>
              <a:rPr lang="en-US" altLang="zh-CN" sz="2200" b="1" dirty="0"/>
              <a:t>com-</a:t>
            </a:r>
            <a:r>
              <a:rPr lang="en-US" altLang="zh-CN" sz="2200" b="1" dirty="0" err="1"/>
              <a:t>friendster</a:t>
            </a:r>
            <a:r>
              <a:rPr lang="zh-CN" altLang="en-US" sz="2200" b="1" dirty="0"/>
              <a:t>数据集与</a:t>
            </a:r>
            <a:r>
              <a:rPr lang="en-US" altLang="zh-CN" sz="2200" b="1" dirty="0"/>
              <a:t>2012</a:t>
            </a:r>
            <a:r>
              <a:rPr lang="zh-CN" altLang="en-US" sz="2200" b="1" dirty="0"/>
              <a:t>年全互联网的网页连接图</a:t>
            </a:r>
            <a:r>
              <a:rPr lang="en-US" altLang="zh-CN" sz="2200" b="1" dirty="0"/>
              <a:t>clueweb12</a:t>
            </a:r>
            <a:r>
              <a:rPr lang="zh-CN" altLang="en-US" sz="2200" b="1" dirty="0"/>
              <a:t>做</a:t>
            </a:r>
            <a:r>
              <a:rPr lang="zh-CN" altLang="en-US" sz="2200" b="1" dirty="0" smtClean="0"/>
              <a:t>测试</a:t>
            </a:r>
            <a:endParaRPr lang="en-US" altLang="zh-CN" sz="2200" b="1" dirty="0" smtClean="0"/>
          </a:p>
          <a:p>
            <a:pPr marL="342900" indent="-342900">
              <a:buClr>
                <a:srgbClr val="0000CC"/>
              </a:buClr>
              <a:buSzPct val="80000"/>
              <a:buFont typeface="Wingdings" panose="05000000000000000000" pitchFamily="2" charset="2"/>
              <a:buChar char="q"/>
            </a:pPr>
            <a:r>
              <a:rPr lang="zh-CN" altLang="en-US" sz="2200" b="1" dirty="0" smtClean="0">
                <a:solidFill>
                  <a:srgbClr val="0000CC"/>
                </a:solidFill>
              </a:rPr>
              <a:t>验证</a:t>
            </a:r>
            <a:r>
              <a:rPr lang="zh-CN" altLang="en-US" sz="2200" b="1" dirty="0">
                <a:solidFill>
                  <a:srgbClr val="0000CC"/>
                </a:solidFill>
              </a:rPr>
              <a:t>了重要的图数据计算场景</a:t>
            </a:r>
            <a:r>
              <a:rPr lang="zh-CN" altLang="en-US" sz="2200" b="1" dirty="0"/>
              <a:t>，如</a:t>
            </a:r>
            <a:r>
              <a:rPr lang="en-US" altLang="zh-CN" sz="2200" b="1" dirty="0"/>
              <a:t>: k-hop</a:t>
            </a:r>
            <a:r>
              <a:rPr lang="zh-CN" altLang="en-US" sz="2200" b="1" dirty="0"/>
              <a:t>问题等，可以在</a:t>
            </a:r>
            <a:r>
              <a:rPr lang="zh-CN" altLang="en-US" sz="2200" b="1" dirty="0">
                <a:solidFill>
                  <a:srgbClr val="FF0000"/>
                </a:solidFill>
              </a:rPr>
              <a:t>秒级</a:t>
            </a:r>
            <a:r>
              <a:rPr lang="zh-CN" altLang="en-US" sz="2200" b="1" dirty="0"/>
              <a:t>时间内计算完成，并</a:t>
            </a:r>
            <a:r>
              <a:rPr lang="zh-CN" altLang="en-US" sz="2200" b="1" dirty="0">
                <a:solidFill>
                  <a:srgbClr val="FF0000"/>
                </a:solidFill>
              </a:rPr>
              <a:t>减少了冗余</a:t>
            </a:r>
            <a:r>
              <a:rPr lang="zh-CN" altLang="en-US" sz="2200" b="1" dirty="0" smtClean="0">
                <a:solidFill>
                  <a:srgbClr val="FF0000"/>
                </a:solidFill>
              </a:rPr>
              <a:t>计算</a:t>
            </a:r>
            <a:endParaRPr lang="en-US" altLang="zh-CN" sz="2200" b="1" dirty="0">
              <a:solidFill>
                <a:srgbClr val="FF0000"/>
              </a:solidFill>
              <a:latin typeface="Times New Roman" panose="02020603050405020304" pitchFamily="18" charset="0"/>
              <a:cs typeface="Times New Roman" panose="02020603050405020304" pitchFamily="18" charset="0"/>
            </a:endParaRPr>
          </a:p>
        </p:txBody>
      </p:sp>
      <p:sp>
        <p:nvSpPr>
          <p:cNvPr id="50" name="标题 1"/>
          <p:cNvSpPr txBox="1">
            <a:spLocks/>
          </p:cNvSpPr>
          <p:nvPr/>
        </p:nvSpPr>
        <p:spPr>
          <a:xfrm>
            <a:off x="96291" y="199176"/>
            <a:ext cx="8229600" cy="667332"/>
          </a:xfrm>
          <a:prstGeom prst="rect">
            <a:avLst/>
          </a:prstGeom>
        </p:spPr>
        <p:txBody>
          <a:bodyPr>
            <a:normAutofit/>
          </a:bodyPr>
          <a:lstStyle>
            <a:lvl1pPr algn="l" defTabSz="914400" rtl="0" eaLnBrk="1" latinLnBrk="0" hangingPunct="1">
              <a:lnSpc>
                <a:spcPct val="90000"/>
              </a:lnSpc>
              <a:spcBef>
                <a:spcPct val="0"/>
              </a:spcBef>
              <a:buNone/>
              <a:defRPr lang="zh-CN" altLang="en-US" sz="4000" b="0" kern="1200" dirty="0">
                <a:solidFill>
                  <a:schemeClr val="tx1"/>
                </a:solidFill>
                <a:effectLst/>
                <a:latin typeface="黑体" pitchFamily="49" charset="-122"/>
                <a:ea typeface="黑体" pitchFamily="49" charset="-122"/>
                <a:cs typeface="+mj-cs"/>
              </a:defRPr>
            </a:lvl1pPr>
          </a:lstStyle>
          <a:p>
            <a:pPr eaLnBrk="0" hangingPunct="0">
              <a:defRPr/>
            </a:pPr>
            <a:r>
              <a:rPr b="1" kern="0" dirty="0" smtClean="0">
                <a:solidFill>
                  <a:srgbClr val="C00000"/>
                </a:solidFill>
                <a:latin typeface="Arial Unicode MS" pitchFamily="34" charset="-122"/>
              </a:rPr>
              <a:t>如四、</a:t>
            </a:r>
            <a:r>
              <a:rPr lang="en-US" altLang="zh-CN" b="1" kern="0" dirty="0" smtClean="0">
                <a:solidFill>
                  <a:srgbClr val="C00000"/>
                </a:solidFill>
                <a:latin typeface="Arial Unicode MS" pitchFamily="34" charset="-122"/>
              </a:rPr>
              <a:t>GRAPE</a:t>
            </a:r>
            <a:r>
              <a:rPr b="1" kern="0" dirty="0" smtClean="0">
                <a:solidFill>
                  <a:srgbClr val="C00000"/>
                </a:solidFill>
                <a:latin typeface="Arial Unicode MS" pitchFamily="34" charset="-122"/>
              </a:rPr>
              <a:t>并发图数据查询引擎</a:t>
            </a:r>
            <a:endParaRPr lang="en-US" altLang="zh-CN" b="1" kern="0" dirty="0">
              <a:solidFill>
                <a:srgbClr val="C00000"/>
              </a:solidFill>
              <a:latin typeface="Arial Unicode MS" pitchFamily="34" charset="-122"/>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8286776" y="142852"/>
            <a:ext cx="685800" cy="6667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1" name="Folded Corner 13"/>
          <p:cNvSpPr/>
          <p:nvPr/>
        </p:nvSpPr>
        <p:spPr>
          <a:xfrm>
            <a:off x="6864189" y="963387"/>
            <a:ext cx="2147502" cy="1296363"/>
          </a:xfrm>
          <a:prstGeom prst="foldedCorner">
            <a:avLst/>
          </a:prstGeom>
          <a:solidFill>
            <a:srgbClr val="FFD9B3"/>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tIns="144000" rtlCol="0" anchor="ctr"/>
          <a:lstStyle/>
          <a:p>
            <a:pPr marL="180000" indent="-180000">
              <a:buFont typeface="Arial" panose="020B0604020202020204" pitchFamily="34" charset="0"/>
              <a:buChar char="•"/>
              <a:defRPr/>
            </a:pPr>
            <a:r>
              <a:rPr lang="zh-CN" altLang="en-US" sz="2000" dirty="0" smtClean="0">
                <a:solidFill>
                  <a:srgbClr val="0000CC"/>
                </a:solidFill>
                <a:latin typeface="SimHei" panose="02010609060101010101" pitchFamily="49" charset="-122"/>
                <a:ea typeface="SimHei" panose="02010609060101010101" pitchFamily="49" charset="-122"/>
              </a:rPr>
              <a:t>顺序图计算算法的自动并发化</a:t>
            </a:r>
            <a:endParaRPr lang="en-US" altLang="zh-CN" sz="2000" dirty="0" smtClean="0">
              <a:solidFill>
                <a:srgbClr val="0000CC"/>
              </a:solidFill>
              <a:latin typeface="SimHei" panose="02010609060101010101" pitchFamily="49" charset="-122"/>
              <a:ea typeface="SimHei" panose="02010609060101010101" pitchFamily="49" charset="-122"/>
            </a:endParaRPr>
          </a:p>
          <a:p>
            <a:pPr marL="180000" indent="-180000">
              <a:buFont typeface="Arial" panose="020B0604020202020204" pitchFamily="34" charset="0"/>
              <a:buChar char="•"/>
              <a:defRPr/>
            </a:pPr>
            <a:r>
              <a:rPr lang="zh-CN" altLang="en-US" sz="2000" dirty="0">
                <a:solidFill>
                  <a:srgbClr val="0000CC"/>
                </a:solidFill>
                <a:latin typeface="黑体" pitchFamily="49" charset="-122"/>
                <a:ea typeface="黑体" pitchFamily="49" charset="-122"/>
              </a:rPr>
              <a:t>即插即用的图计算系统</a:t>
            </a:r>
          </a:p>
        </p:txBody>
      </p:sp>
      <p:sp>
        <p:nvSpPr>
          <p:cNvPr id="52" name="Right Arrow 14"/>
          <p:cNvSpPr/>
          <p:nvPr/>
        </p:nvSpPr>
        <p:spPr>
          <a:xfrm>
            <a:off x="6332761" y="1315840"/>
            <a:ext cx="504056" cy="591456"/>
          </a:xfrm>
          <a:prstGeom prst="rightArrow">
            <a:avLst/>
          </a:prstGeom>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54" name="圆角矩形 53"/>
          <p:cNvSpPr/>
          <p:nvPr/>
        </p:nvSpPr>
        <p:spPr>
          <a:xfrm>
            <a:off x="23583" y="963387"/>
            <a:ext cx="6275617" cy="1296363"/>
          </a:xfrm>
          <a:prstGeom prst="roundRect">
            <a:avLst>
              <a:gd name="adj" fmla="val 6048"/>
            </a:avLst>
          </a:prstGeom>
          <a:noFill/>
          <a:ln w="25400">
            <a:solidFill>
              <a:srgbClr val="002D70"/>
            </a:solidFill>
          </a:ln>
          <a:effectLst>
            <a:outerShdw blurRad="63500" sx="102000" sy="102000" algn="ctr" rotWithShape="0">
              <a:srgbClr val="ECECEC">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marL="342900" indent="-342900">
              <a:buClr>
                <a:srgbClr val="0000CC"/>
              </a:buClr>
              <a:buSzPct val="80000"/>
              <a:buFont typeface="Wingdings" panose="05000000000000000000" pitchFamily="2" charset="2"/>
              <a:buChar char="q"/>
            </a:pP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分布式图计算</a:t>
            </a:r>
            <a:r>
              <a:rPr lang="zh-CN" altLang="en-US" sz="2000" b="1" dirty="0" smtClean="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引擎 </a:t>
            </a:r>
            <a:r>
              <a:rPr lang="en-US" altLang="zh-CN" sz="2000" dirty="0" smtClean="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Pregel</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GraphLAB</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Giraph</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solidFill>
                  <a:schemeClr val="tx1"/>
                </a:solidFill>
                <a:latin typeface="Times New Roman" panose="02020603050405020304" pitchFamily="18" charset="0"/>
                <a:ea typeface="黑体" panose="02010609060101010101" pitchFamily="49" charset="-122"/>
                <a:cs typeface="Times New Roman" panose="02020603050405020304" pitchFamily="18" charset="0"/>
              </a:rPr>
              <a:t>Blogel</a:t>
            </a:r>
            <a:r>
              <a:rPr lang="en-US" altLang="zh-CN"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 </a:t>
            </a:r>
          </a:p>
          <a:p>
            <a:pPr marL="360000" lvl="1" indent="-180000">
              <a:buFont typeface="Times New Roman" panose="02020603050405020304" pitchFamily="18" charset="0"/>
              <a:buChar char="−"/>
            </a:pPr>
            <a:r>
              <a:rPr lang="zh-CN" altLang="en-US" dirty="0">
                <a:solidFill>
                  <a:schemeClr val="tx1"/>
                </a:solidFill>
                <a:latin typeface="黑体" panose="02010609060101010101" pitchFamily="49" charset="-122"/>
                <a:ea typeface="黑体" panose="02010609060101010101" pitchFamily="49" charset="-122"/>
              </a:rPr>
              <a:t>大量消息传递、缺乏全局优化能力等</a:t>
            </a:r>
            <a:endParaRPr lang="en-US" altLang="zh-CN" dirty="0">
              <a:solidFill>
                <a:schemeClr val="tx1"/>
              </a:solidFill>
              <a:latin typeface="黑体" panose="02010609060101010101" pitchFamily="49" charset="-122"/>
              <a:ea typeface="黑体" panose="02010609060101010101" pitchFamily="49" charset="-122"/>
            </a:endParaRPr>
          </a:p>
          <a:p>
            <a:pPr marL="360000" lvl="1" indent="-180000">
              <a:buFont typeface="Times New Roman" panose="02020603050405020304" pitchFamily="18" charset="0"/>
              <a:buChar char="−"/>
            </a:pPr>
            <a:r>
              <a:rPr lang="zh-CN" altLang="en-US" dirty="0">
                <a:solidFill>
                  <a:schemeClr val="tx1"/>
                </a:solidFill>
                <a:latin typeface="黑体" panose="02010609060101010101" pitchFamily="49" charset="-122"/>
                <a:ea typeface="黑体" panose="02010609060101010101" pitchFamily="49" charset="-122"/>
                <a:cs typeface="Times New Roman" panose="02020603050405020304" pitchFamily="18" charset="0"/>
              </a:rPr>
              <a:t>编写困难，需要专家经验</a:t>
            </a:r>
            <a:endParaRPr lang="en-US" altLang="zh-CN" dirty="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marL="342900" indent="-342900">
              <a:buClr>
                <a:srgbClr val="0000CC"/>
              </a:buClr>
              <a:buSzPct val="80000"/>
              <a:buFont typeface="Wingdings" panose="05000000000000000000" pitchFamily="2" charset="2"/>
              <a:buChar char="q"/>
            </a:pPr>
            <a:r>
              <a:rPr lang="zh-CN" altLang="en-US" sz="2000" dirty="0">
                <a:solidFill>
                  <a:srgbClr val="0000CC"/>
                </a:solidFill>
                <a:latin typeface="黑体" panose="02010609060101010101" pitchFamily="49" charset="-122"/>
                <a:ea typeface="黑体" panose="02010609060101010101" pitchFamily="49" charset="-122"/>
                <a:cs typeface="Times New Roman" panose="02020603050405020304" pitchFamily="18" charset="0"/>
              </a:rPr>
              <a:t>大量图计算顺序算法被设计开发</a:t>
            </a:r>
            <a:endParaRPr lang="en-US" altLang="zh-CN" sz="2000" dirty="0">
              <a:solidFill>
                <a:srgbClr val="0000CC"/>
              </a:solidFill>
              <a:latin typeface="黑体" panose="02010609060101010101" pitchFamily="49" charset="-122"/>
              <a:ea typeface="黑体" panose="02010609060101010101" pitchFamily="49" charset="-122"/>
              <a:cs typeface="Times New Roman" panose="02020603050405020304" pitchFamily="18" charset="0"/>
            </a:endParaRPr>
          </a:p>
        </p:txBody>
      </p:sp>
      <p:pic>
        <p:nvPicPr>
          <p:cNvPr id="55" name="Picture 3"/>
          <p:cNvPicPr>
            <a:picLocks noChangeAspect="1" noChangeArrowheads="1"/>
          </p:cNvPicPr>
          <p:nvPr/>
        </p:nvPicPr>
        <p:blipFill>
          <a:blip r:embed="rId5">
            <a:extLst>
              <a:ext uri="{28A0092B-C50C-407E-A947-70E740481C1C}">
                <a14:useLocalDpi xmlns:a14="http://schemas.microsoft.com/office/drawing/2010/main" xmlns="" val="0"/>
              </a:ext>
            </a:extLst>
          </a:blip>
          <a:srcRect/>
          <a:stretch>
            <a:fillRect/>
          </a:stretch>
        </p:blipFill>
        <p:spPr bwMode="auto">
          <a:xfrm>
            <a:off x="96291" y="2385831"/>
            <a:ext cx="4856709" cy="28021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矩形 10"/>
          <p:cNvSpPr/>
          <p:nvPr/>
        </p:nvSpPr>
        <p:spPr>
          <a:xfrm>
            <a:off x="12697" y="5863240"/>
            <a:ext cx="9147929" cy="721700"/>
          </a:xfrm>
          <a:prstGeom prst="rect">
            <a:avLst/>
          </a:prstGeom>
          <a:solidFill>
            <a:srgbClr val="FFD9B3"/>
          </a:solidFill>
        </p:spPr>
        <p:txBody>
          <a:bodyPr wrap="square" tIns="108000" bIns="180000">
            <a:spAutoFit/>
          </a:bodyPr>
          <a:lstStyle/>
          <a:p>
            <a:pPr algn="ctr"/>
            <a:r>
              <a:rPr lang="zh-CN" altLang="en-US" sz="2800" b="1" dirty="0" smtClean="0">
                <a:solidFill>
                  <a:srgbClr val="FF0000"/>
                </a:solidFill>
                <a:latin typeface="黑体" panose="02010609060101010101" pitchFamily="49" charset="-122"/>
                <a:ea typeface="黑体" panose="02010609060101010101" pitchFamily="49" charset="-122"/>
              </a:rPr>
              <a:t>获得</a:t>
            </a:r>
            <a:r>
              <a:rPr lang="zh-CN" altLang="en-US" sz="2800" b="1" dirty="0">
                <a:solidFill>
                  <a:srgbClr val="FF0000"/>
                </a:solidFill>
                <a:latin typeface="黑体" panose="02010609060101010101" pitchFamily="49" charset="-122"/>
                <a:ea typeface="黑体" panose="02010609060101010101" pitchFamily="49" charset="-122"/>
              </a:rPr>
              <a:t>数据库顶级会议</a:t>
            </a:r>
            <a:r>
              <a:rPr lang="en-US" altLang="zh-CN" sz="2800" b="1" dirty="0" smtClean="0">
                <a:solidFill>
                  <a:srgbClr val="FF0000"/>
                </a:solidFill>
                <a:latin typeface="黑体" panose="02010609060101010101" pitchFamily="49" charset="-122"/>
                <a:ea typeface="黑体" panose="02010609060101010101" pitchFamily="49" charset="-122"/>
              </a:rPr>
              <a:t>SIGMOD2017</a:t>
            </a:r>
            <a:r>
              <a:rPr lang="zh-CN" altLang="en-US" sz="2800" b="1" dirty="0">
                <a:solidFill>
                  <a:srgbClr val="FF0000"/>
                </a:solidFill>
                <a:latin typeface="黑体" panose="02010609060101010101" pitchFamily="49" charset="-122"/>
                <a:ea typeface="黑体" panose="02010609060101010101" pitchFamily="49" charset="-122"/>
              </a:rPr>
              <a:t>最佳论文奖</a:t>
            </a:r>
            <a:endParaRPr lang="en-US" sz="2800" b="1" dirty="0">
              <a:solidFill>
                <a:srgbClr val="FF0000"/>
              </a:solidFill>
              <a:latin typeface="黑体" panose="02010609060101010101" pitchFamily="49" charset="-122"/>
              <a:ea typeface="黑体" panose="02010609060101010101" pitchFamily="49" charset="-122"/>
            </a:endParaRPr>
          </a:p>
        </p:txBody>
      </p:sp>
      <p:sp>
        <p:nvSpPr>
          <p:cNvPr id="12" name="灯片编号占位符 3"/>
          <p:cNvSpPr>
            <a:spLocks noGrp="1"/>
          </p:cNvSpPr>
          <p:nvPr>
            <p:ph type="sldNum" sz="quarter" idx="4294967295"/>
          </p:nvPr>
        </p:nvSpPr>
        <p:spPr>
          <a:xfrm>
            <a:off x="6835080" y="6649467"/>
            <a:ext cx="2057400" cy="168994"/>
          </a:xfrm>
          <a:prstGeom prst="rect">
            <a:avLst/>
          </a:prstGeom>
        </p:spPr>
        <p:txBody>
          <a:bodyPr/>
          <a:lstStyle/>
          <a:p>
            <a:fld id="{AA288403-55FA-4D59-AECD-3975BF139F9F}" type="slidenum">
              <a:rPr lang="zh-CN" altLang="en-US" smtClean="0"/>
              <a:pPr/>
              <a:t>42</a:t>
            </a:fld>
            <a:endParaRPr lang="zh-CN" altLang="en-US" dirty="0"/>
          </a:p>
        </p:txBody>
      </p:sp>
    </p:spTree>
    <p:extLst>
      <p:ext uri="{BB962C8B-B14F-4D97-AF65-F5344CB8AC3E}">
        <p14:creationId xmlns:p14="http://schemas.microsoft.com/office/powerpoint/2010/main" xmlns="" val="1878315320"/>
      </p:ext>
    </p:extLst>
  </p:cSld>
  <p:clrMapOvr>
    <a:masterClrMapping/>
  </p:clrMapOvr>
  <mc:AlternateContent xmlns:mc="http://schemas.openxmlformats.org/markup-compatibility/2006">
    <mc:Choice xmlns:p14="http://schemas.microsoft.com/office/powerpoint/2010/main" xmlns="" Requires="p14">
      <p:transition spd="slow" p14:dur="2000" advTm="599"/>
    </mc:Choice>
    <mc:Fallback>
      <p:transition spd="slow" advTm="5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p:cNvSpPr txBox="1"/>
          <p:nvPr/>
        </p:nvSpPr>
        <p:spPr>
          <a:xfrm>
            <a:off x="323528" y="2420888"/>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indent="-342900" eaLnBrk="0" hangingPunct="0">
              <a:spcBef>
                <a:spcPts val="0"/>
              </a:spcBef>
            </a:pPr>
            <a:r>
              <a:rPr lang="en-US" altLang="zh-CN" sz="2400" kern="0" dirty="0" smtClean="0">
                <a:solidFill>
                  <a:srgbClr val="000000"/>
                </a:solidFill>
                <a:latin typeface="Arial Unicode MS" pitchFamily="34" charset="-122"/>
              </a:rPr>
              <a:t>Big Graph Search Challenges (FAE)</a:t>
            </a:r>
            <a:endParaRPr lang="en-US" altLang="zh-CN" sz="2000" kern="0" dirty="0">
              <a:solidFill>
                <a:schemeClr val="tx1"/>
              </a:solidFill>
              <a:latin typeface="Arial Unicode MS" pitchFamily="34" charset="-122"/>
            </a:endParaRPr>
          </a:p>
        </p:txBody>
      </p:sp>
      <p:sp>
        <p:nvSpPr>
          <p:cNvPr id="11" name="TextBox 10"/>
          <p:cNvSpPr txBox="1"/>
          <p:nvPr/>
        </p:nvSpPr>
        <p:spPr>
          <a:xfrm>
            <a:off x="323528" y="3284984"/>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indent="-342900" eaLnBrk="0" hangingPunct="0">
              <a:spcBef>
                <a:spcPts val="0"/>
              </a:spcBef>
            </a:pPr>
            <a:r>
              <a:rPr lang="en-US" altLang="zh-CN" sz="2400" kern="0" dirty="0" smtClean="0">
                <a:solidFill>
                  <a:srgbClr val="000000"/>
                </a:solidFill>
                <a:latin typeface="Arial Unicode MS" pitchFamily="34" charset="-122"/>
              </a:rPr>
              <a:t>Big Graph Search Techniques (Query and Data Techniques)</a:t>
            </a:r>
            <a:endParaRPr lang="en-US" altLang="zh-CN" sz="2000" kern="0" dirty="0">
              <a:solidFill>
                <a:schemeClr val="tx1"/>
              </a:solidFill>
              <a:latin typeface="Arial Unicode MS" pitchFamily="34" charset="-122"/>
            </a:endParaRPr>
          </a:p>
        </p:txBody>
      </p:sp>
      <p:sp>
        <p:nvSpPr>
          <p:cNvPr id="8" name="标题 1"/>
          <p:cNvSpPr>
            <a:spLocks noGrp="1"/>
          </p:cNvSpPr>
          <p:nvPr>
            <p:ph type="title"/>
          </p:nvPr>
        </p:nvSpPr>
        <p:spPr>
          <a:xfrm>
            <a:off x="285720" y="71414"/>
            <a:ext cx="8358246" cy="796908"/>
          </a:xfrm>
        </p:spPr>
        <p:txBody>
          <a:bodyPr/>
          <a:lstStyle/>
          <a:p>
            <a:pPr algn="ctr"/>
            <a:r>
              <a:rPr lang="en-US" altLang="zh-CN" sz="3600" b="1" dirty="0" smtClean="0">
                <a:solidFill>
                  <a:srgbClr val="C00000"/>
                </a:solidFill>
                <a:ea typeface="黑体" pitchFamily="49" charset="-122"/>
              </a:rPr>
              <a:t>Summary</a:t>
            </a:r>
          </a:p>
        </p:txBody>
      </p:sp>
      <p:sp>
        <p:nvSpPr>
          <p:cNvPr id="9" name="Rectangle 14"/>
          <p:cNvSpPr txBox="1">
            <a:spLocks noChangeArrowheads="1"/>
          </p:cNvSpPr>
          <p:nvPr/>
        </p:nvSpPr>
        <p:spPr bwMode="auto">
          <a:xfrm>
            <a:off x="107504" y="5373217"/>
            <a:ext cx="8892480" cy="627551"/>
          </a:xfrm>
          <a:prstGeom prst="rect">
            <a:avLst/>
          </a:prstGeom>
          <a:blipFill dpi="0" rotWithShape="1">
            <a:blip r:embed="rId3" cstate="print">
              <a:alphaModFix amt="84000"/>
            </a:blip>
            <a:srcRect/>
            <a:tile tx="0" ty="0" sx="100000" sy="100000" flip="none" algn="tl"/>
          </a:blipFill>
          <a:ln w="12700" cmpd="thickThin">
            <a:solidFill>
              <a:srgbClr val="FF0000"/>
            </a:solidFill>
            <a:miter lim="800000"/>
            <a:headEnd/>
            <a:tailEnd/>
          </a:ln>
        </p:spPr>
        <p:txBody>
          <a:bodyPr/>
          <a:lstStyle>
            <a:lvl1pPr eaLnBrk="0" hangingPunct="0">
              <a:defRPr sz="2800">
                <a:solidFill>
                  <a:schemeClr val="tx1"/>
                </a:solidFill>
                <a:latin typeface="Arial" pitchFamily="34" charset="0"/>
                <a:ea typeface="宋体" pitchFamily="2" charset="-122"/>
              </a:defRPr>
            </a:lvl1pPr>
            <a:lvl2pPr marL="742950" indent="-285750" eaLnBrk="0" hangingPunct="0">
              <a:defRPr sz="2800">
                <a:solidFill>
                  <a:schemeClr val="tx1"/>
                </a:solidFill>
                <a:latin typeface="Arial" pitchFamily="34" charset="0"/>
                <a:ea typeface="宋体" pitchFamily="2" charset="-122"/>
              </a:defRPr>
            </a:lvl2pPr>
            <a:lvl3pPr marL="1143000" indent="-228600" eaLnBrk="0" hangingPunct="0">
              <a:defRPr sz="2800">
                <a:solidFill>
                  <a:schemeClr val="tx1"/>
                </a:solidFill>
                <a:latin typeface="Arial" pitchFamily="34" charset="0"/>
                <a:ea typeface="宋体" pitchFamily="2" charset="-122"/>
              </a:defRPr>
            </a:lvl3pPr>
            <a:lvl4pPr marL="1600200" indent="-228600" eaLnBrk="0" hangingPunct="0">
              <a:defRPr sz="2800">
                <a:solidFill>
                  <a:schemeClr val="tx1"/>
                </a:solidFill>
                <a:latin typeface="Arial" pitchFamily="34" charset="0"/>
                <a:ea typeface="宋体" pitchFamily="2" charset="-122"/>
              </a:defRPr>
            </a:lvl4pPr>
            <a:lvl5pPr marL="2057400" indent="-228600" eaLnBrk="0" hangingPunct="0">
              <a:defRPr sz="28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8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8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8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800">
                <a:solidFill>
                  <a:schemeClr val="tx1"/>
                </a:solidFill>
                <a:latin typeface="Arial" pitchFamily="34" charset="0"/>
                <a:ea typeface="宋体" pitchFamily="2" charset="-122"/>
              </a:defRPr>
            </a:lvl9pPr>
          </a:lstStyle>
          <a:p>
            <a:pPr algn="ctr" eaLnBrk="1" hangingPunct="1"/>
            <a:r>
              <a:rPr lang="en-US" altLang="zh-CN" sz="2400" b="1" dirty="0" smtClean="0">
                <a:solidFill>
                  <a:srgbClr val="FF0000"/>
                </a:solidFill>
              </a:rPr>
              <a:t>It remains a long way to go for Big Graph Search!</a:t>
            </a:r>
            <a:endParaRPr lang="en-US" altLang="zh-CN" sz="2400" b="1" dirty="0" smtClean="0">
              <a:solidFill>
                <a:srgbClr val="FF0000"/>
              </a:solidFill>
              <a:ea typeface="黑体" pitchFamily="49" charset="-122"/>
              <a:sym typeface="Wingdings" pitchFamily="2" charset="2"/>
            </a:endParaRPr>
          </a:p>
        </p:txBody>
      </p:sp>
      <p:sp>
        <p:nvSpPr>
          <p:cNvPr id="12" name="灯片编号占位符 11"/>
          <p:cNvSpPr>
            <a:spLocks noGrp="1"/>
          </p:cNvSpPr>
          <p:nvPr>
            <p:ph type="sldNum" sz="quarter" idx="10"/>
          </p:nvPr>
        </p:nvSpPr>
        <p:spPr/>
        <p:txBody>
          <a:bodyPr/>
          <a:lstStyle/>
          <a:p>
            <a:pPr>
              <a:defRPr/>
            </a:pPr>
            <a:fld id="{3AD224E6-15A8-4E74-8987-281A30D56C8B}" type="slidenum">
              <a:rPr lang="zh-CN" altLang="en-US" smtClean="0"/>
              <a:pPr>
                <a:defRPr/>
              </a:pPr>
              <a:t>43</a:t>
            </a:fld>
            <a:endParaRPr lang="zh-CN" altLang="en-US" dirty="0"/>
          </a:p>
        </p:txBody>
      </p:sp>
      <p:sp>
        <p:nvSpPr>
          <p:cNvPr id="10" name="TextBox 9"/>
          <p:cNvSpPr txBox="1"/>
          <p:nvPr/>
        </p:nvSpPr>
        <p:spPr>
          <a:xfrm>
            <a:off x="357158" y="4110343"/>
            <a:ext cx="8568952" cy="461665"/>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lvl="0" indent="-342900" eaLnBrk="0" hangingPunct="0">
              <a:spcBef>
                <a:spcPts val="0"/>
              </a:spcBef>
            </a:pPr>
            <a:r>
              <a:rPr lang="en-US" altLang="zh-CN" sz="2400" kern="0" dirty="0" smtClean="0">
                <a:solidFill>
                  <a:srgbClr val="000000"/>
                </a:solidFill>
                <a:latin typeface="Arial Unicode MS" pitchFamily="34" charset="-122"/>
              </a:rPr>
              <a:t>Big Graph Search Techniques (Application Scenarios)</a:t>
            </a:r>
            <a:endParaRPr lang="en-US" altLang="zh-CN" sz="2000" kern="0" dirty="0">
              <a:solidFill>
                <a:schemeClr val="tx1"/>
              </a:solidFill>
              <a:latin typeface="Arial Unicode MS" pitchFamily="34" charset="-122"/>
            </a:endParaRPr>
          </a:p>
        </p:txBody>
      </p:sp>
    </p:spTree>
    <p:extLst>
      <p:ext uri="{BB962C8B-B14F-4D97-AF65-F5344CB8AC3E}">
        <p14:creationId xmlns="" xmlns:p14="http://schemas.microsoft.com/office/powerpoint/2010/main" val="2982747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9"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homepage\talks\973年终会-2014\IBM-logo.jpg"/>
          <p:cNvPicPr>
            <a:picLocks noChangeAspect="1" noChangeArrowheads="1"/>
          </p:cNvPicPr>
          <p:nvPr/>
        </p:nvPicPr>
        <p:blipFill>
          <a:blip r:embed="rId2" cstate="print"/>
          <a:srcRect/>
          <a:stretch>
            <a:fillRect/>
          </a:stretch>
        </p:blipFill>
        <p:spPr bwMode="auto">
          <a:xfrm>
            <a:off x="4214810" y="4214818"/>
            <a:ext cx="1885280" cy="942640"/>
          </a:xfrm>
          <a:prstGeom prst="rect">
            <a:avLst/>
          </a:prstGeom>
          <a:noFill/>
        </p:spPr>
      </p:pic>
      <p:sp>
        <p:nvSpPr>
          <p:cNvPr id="2" name="标题 1"/>
          <p:cNvSpPr>
            <a:spLocks noGrp="1"/>
          </p:cNvSpPr>
          <p:nvPr>
            <p:ph type="title"/>
          </p:nvPr>
        </p:nvSpPr>
        <p:spPr/>
        <p:txBody>
          <a:bodyPr/>
          <a:lstStyle/>
          <a:p>
            <a:r>
              <a:rPr kumimoji="1" lang="en-US" altLang="zh-CN" sz="3600" b="1" dirty="0" smtClean="0">
                <a:solidFill>
                  <a:srgbClr val="C00000"/>
                </a:solidFill>
              </a:rPr>
              <a:t>Acknowledgements</a:t>
            </a:r>
            <a:endParaRPr kumimoji="1" lang="en-US" altLang="zh-CN" sz="3600" dirty="0" smtClean="0">
              <a:solidFill>
                <a:srgbClr val="C00000"/>
              </a:solidFill>
            </a:endParaRPr>
          </a:p>
        </p:txBody>
      </p:sp>
      <p:sp>
        <p:nvSpPr>
          <p:cNvPr id="6" name="内容占位符 2"/>
          <p:cNvSpPr txBox="1">
            <a:spLocks/>
          </p:cNvSpPr>
          <p:nvPr/>
        </p:nvSpPr>
        <p:spPr bwMode="auto">
          <a:xfrm>
            <a:off x="179512" y="908720"/>
            <a:ext cx="8964488" cy="58772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r>
              <a:rPr kumimoji="1" lang="en-US" altLang="zh-CN" sz="2400" b="1" dirty="0" smtClean="0">
                <a:solidFill>
                  <a:srgbClr val="C00000"/>
                </a:solidFill>
              </a:rPr>
              <a:t>Collaborators: </a:t>
            </a:r>
          </a:p>
          <a:p>
            <a:pPr>
              <a:spcBef>
                <a:spcPts val="600"/>
              </a:spcBef>
            </a:pPr>
            <a:r>
              <a:rPr kumimoji="1" lang="en-US" altLang="zh-CN" sz="2000" dirty="0" err="1" smtClean="0"/>
              <a:t>Charu</a:t>
            </a:r>
            <a:r>
              <a:rPr kumimoji="1" lang="en-US" altLang="zh-CN" sz="2000" dirty="0" smtClean="0"/>
              <a:t> </a:t>
            </a:r>
            <a:r>
              <a:rPr kumimoji="1" lang="en-US" altLang="zh-CN" sz="2000" dirty="0" err="1" smtClean="0"/>
              <a:t>Aggarwal</a:t>
            </a:r>
            <a:r>
              <a:rPr kumimoji="1" lang="en-US" altLang="zh-CN" sz="2000" dirty="0" smtClean="0"/>
              <a:t>, </a:t>
            </a:r>
            <a:r>
              <a:rPr kumimoji="1" lang="en-US" altLang="zh-CN" sz="2000" dirty="0" err="1" smtClean="0"/>
              <a:t>Sourav</a:t>
            </a:r>
            <a:r>
              <a:rPr kumimoji="1" lang="en-US" altLang="zh-CN" sz="2000" dirty="0" smtClean="0"/>
              <a:t> S </a:t>
            </a:r>
            <a:r>
              <a:rPr kumimoji="1" lang="en-US" altLang="zh-CN" sz="2000" dirty="0" err="1" smtClean="0"/>
              <a:t>Bhowmick</a:t>
            </a:r>
            <a:r>
              <a:rPr kumimoji="1" lang="en-US" altLang="zh-CN" sz="2000" dirty="0" smtClean="0"/>
              <a:t>, Yang Cao, </a:t>
            </a:r>
            <a:r>
              <a:rPr kumimoji="1" lang="en-US" altLang="zh-CN" sz="2000" dirty="0" err="1" smtClean="0"/>
              <a:t>Gao</a:t>
            </a:r>
            <a:r>
              <a:rPr kumimoji="1" lang="en-US" altLang="zh-CN" sz="2000" dirty="0" smtClean="0"/>
              <a:t> Cong, Liang </a:t>
            </a:r>
            <a:r>
              <a:rPr kumimoji="1" lang="en-US" altLang="zh-CN" sz="2000" dirty="0" err="1" smtClean="0"/>
              <a:t>Duan</a:t>
            </a:r>
            <a:r>
              <a:rPr kumimoji="1" lang="en-US" altLang="zh-CN" sz="2000" dirty="0" smtClean="0"/>
              <a:t>, </a:t>
            </a:r>
            <a:r>
              <a:rPr kumimoji="1" lang="en-US" altLang="zh-CN" sz="2000" dirty="0" err="1" smtClean="0"/>
              <a:t>Wenfei</a:t>
            </a:r>
            <a:r>
              <a:rPr kumimoji="1" lang="en-US" altLang="zh-CN" sz="2000" dirty="0" smtClean="0"/>
              <a:t> Fan, </a:t>
            </a:r>
            <a:r>
              <a:rPr kumimoji="1" lang="en-US" altLang="zh-CN" sz="2000" dirty="0" err="1" smtClean="0"/>
              <a:t>Kaiyu</a:t>
            </a:r>
            <a:r>
              <a:rPr kumimoji="1" lang="en-US" altLang="zh-CN" sz="2000" dirty="0" smtClean="0"/>
              <a:t> </a:t>
            </a:r>
            <a:r>
              <a:rPr kumimoji="1" lang="en-US" altLang="zh-CN" sz="2000" dirty="0" err="1" smtClean="0"/>
              <a:t>Feng</a:t>
            </a:r>
            <a:r>
              <a:rPr kumimoji="1" lang="en-US" altLang="zh-CN" sz="2000" dirty="0" smtClean="0"/>
              <a:t>, </a:t>
            </a:r>
            <a:r>
              <a:rPr kumimoji="1" lang="en-US" altLang="zh-CN" sz="2000" dirty="0" err="1" smtClean="0"/>
              <a:t>Haixing</a:t>
            </a:r>
            <a:r>
              <a:rPr kumimoji="1" lang="en-US" altLang="zh-CN" sz="2000" dirty="0" smtClean="0"/>
              <a:t> Huang, </a:t>
            </a:r>
            <a:r>
              <a:rPr kumimoji="1" lang="en-US" altLang="zh-CN" sz="2000" dirty="0" err="1" smtClean="0"/>
              <a:t>Renjun</a:t>
            </a:r>
            <a:r>
              <a:rPr kumimoji="1" lang="en-US" altLang="zh-CN" sz="2000" dirty="0" smtClean="0"/>
              <a:t> </a:t>
            </a:r>
            <a:r>
              <a:rPr kumimoji="1" lang="en-US" altLang="zh-CN" sz="2000" dirty="0" err="1" smtClean="0"/>
              <a:t>Hu</a:t>
            </a:r>
            <a:r>
              <a:rPr kumimoji="1" lang="en-US" altLang="zh-CN" sz="2000" dirty="0" smtClean="0"/>
              <a:t>, </a:t>
            </a:r>
            <a:r>
              <a:rPr kumimoji="1" lang="en-US" altLang="zh-CN" sz="2000" dirty="0" err="1" smtClean="0"/>
              <a:t>Jinpeng</a:t>
            </a:r>
            <a:r>
              <a:rPr kumimoji="1" lang="en-US" altLang="zh-CN" sz="2000" dirty="0" smtClean="0"/>
              <a:t> </a:t>
            </a:r>
            <a:r>
              <a:rPr kumimoji="1" lang="en-US" altLang="zh-CN" sz="2000" dirty="0" err="1" smtClean="0"/>
              <a:t>Huai</a:t>
            </a:r>
            <a:r>
              <a:rPr lang="en-US" altLang="zh-CN" sz="2000" dirty="0" smtClean="0"/>
              <a:t>, </a:t>
            </a:r>
            <a:r>
              <a:rPr lang="en-US" altLang="zh-CN" sz="2000" dirty="0" err="1" smtClean="0"/>
              <a:t>Jia</a:t>
            </a:r>
            <a:r>
              <a:rPr lang="en-US" altLang="zh-CN" sz="2000" dirty="0" smtClean="0"/>
              <a:t> Li,  </a:t>
            </a:r>
            <a:r>
              <a:rPr lang="en-US" altLang="zh-CN" sz="2000" dirty="0" err="1" smtClean="0"/>
              <a:t>Jianxin</a:t>
            </a:r>
            <a:r>
              <a:rPr lang="en-US" altLang="zh-CN" sz="2000" dirty="0" smtClean="0"/>
              <a:t> Li, </a:t>
            </a:r>
            <a:r>
              <a:rPr lang="en-US" altLang="zh-CN" sz="2000" dirty="0" err="1" smtClean="0"/>
              <a:t>Xuelian</a:t>
            </a:r>
            <a:r>
              <a:rPr lang="en-US" altLang="zh-CN" sz="2000" dirty="0" smtClean="0"/>
              <a:t> Lin, </a:t>
            </a:r>
            <a:r>
              <a:rPr lang="en-US" altLang="zh-CN" sz="2000" dirty="0" err="1" smtClean="0"/>
              <a:t>Xudong</a:t>
            </a:r>
            <a:r>
              <a:rPr lang="en-US" altLang="zh-CN" sz="2000" dirty="0" smtClean="0"/>
              <a:t> Liu, </a:t>
            </a:r>
            <a:r>
              <a:rPr lang="en-US" altLang="zh-CN" sz="2000" dirty="0" err="1" smtClean="0"/>
              <a:t>Jinghe</a:t>
            </a:r>
            <a:r>
              <a:rPr lang="en-US" altLang="zh-CN" sz="2000" dirty="0" smtClean="0"/>
              <a:t> Song, </a:t>
            </a:r>
            <a:r>
              <a:rPr kumimoji="1" lang="en-US" altLang="zh-CN" sz="2000" dirty="0" err="1" smtClean="0"/>
              <a:t>Haixun</a:t>
            </a:r>
            <a:r>
              <a:rPr kumimoji="1" lang="en-US" altLang="zh-CN" sz="2000" dirty="0" smtClean="0"/>
              <a:t> Wang, </a:t>
            </a:r>
            <a:r>
              <a:rPr kumimoji="1" lang="en-US" altLang="zh-CN" sz="2000" dirty="0" err="1" smtClean="0"/>
              <a:t>Luoshu</a:t>
            </a:r>
            <a:r>
              <a:rPr kumimoji="1" lang="en-US" altLang="zh-CN" sz="2000" dirty="0" smtClean="0"/>
              <a:t> Wang, </a:t>
            </a:r>
            <a:r>
              <a:rPr kumimoji="1" lang="en-US" altLang="zh-CN" sz="2000" dirty="0" err="1" smtClean="0"/>
              <a:t>Tianyu</a:t>
            </a:r>
            <a:r>
              <a:rPr kumimoji="1" lang="en-US" altLang="zh-CN" sz="2000" dirty="0" smtClean="0"/>
              <a:t> </a:t>
            </a:r>
            <a:r>
              <a:rPr kumimoji="1" lang="en-US" altLang="zh-CN" sz="2000" dirty="0" err="1" smtClean="0"/>
              <a:t>Wo</a:t>
            </a:r>
            <a:r>
              <a:rPr kumimoji="1" lang="en-US" altLang="zh-CN" sz="2000" dirty="0" smtClean="0"/>
              <a:t>…</a:t>
            </a:r>
          </a:p>
          <a:p>
            <a:pPr>
              <a:spcBef>
                <a:spcPts val="1200"/>
              </a:spcBef>
            </a:pPr>
            <a:r>
              <a:rPr kumimoji="1" lang="en-US" altLang="zh-CN" sz="2400" b="1" dirty="0" smtClean="0">
                <a:solidFill>
                  <a:srgbClr val="C00000"/>
                </a:solidFill>
              </a:rPr>
              <a:t>They are from:  </a:t>
            </a:r>
          </a:p>
          <a:p>
            <a:pPr>
              <a:spcBef>
                <a:spcPts val="600"/>
              </a:spcBef>
            </a:pPr>
            <a:endParaRPr kumimoji="1" lang="en-US" altLang="zh-CN" dirty="0" smtClean="0"/>
          </a:p>
          <a:p>
            <a:pPr>
              <a:spcBef>
                <a:spcPts val="600"/>
              </a:spcBef>
            </a:pPr>
            <a:endParaRPr lang="en-US" altLang="zh-CN" sz="2000" dirty="0" smtClean="0"/>
          </a:p>
          <a:p>
            <a:pPr>
              <a:spcBef>
                <a:spcPts val="600"/>
              </a:spcBef>
            </a:pPr>
            <a:endParaRPr kumimoji="1" lang="en-US" altLang="zh-CN" sz="2000" dirty="0" smtClean="0"/>
          </a:p>
          <a:p>
            <a:pPr>
              <a:spcBef>
                <a:spcPts val="600"/>
              </a:spcBef>
            </a:pPr>
            <a:endParaRPr kumimoji="1" lang="en-US" altLang="zh-CN" sz="2000" dirty="0" smtClean="0"/>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sp>
        <p:nvSpPr>
          <p:cNvPr id="5" name="灯片编号占位符 4"/>
          <p:cNvSpPr>
            <a:spLocks noGrp="1"/>
          </p:cNvSpPr>
          <p:nvPr>
            <p:ph type="sldNum" sz="quarter" idx="10"/>
          </p:nvPr>
        </p:nvSpPr>
        <p:spPr/>
        <p:txBody>
          <a:bodyPr/>
          <a:lstStyle/>
          <a:p>
            <a:pPr>
              <a:defRPr/>
            </a:pPr>
            <a:fld id="{3AD224E6-15A8-4E74-8987-281A30D56C8B}" type="slidenum">
              <a:rPr lang="zh-CN" altLang="en-US" smtClean="0"/>
              <a:pPr>
                <a:defRPr/>
              </a:pPr>
              <a:t>44</a:t>
            </a:fld>
            <a:endParaRPr lang="zh-CN" altLang="en-US" dirty="0"/>
          </a:p>
        </p:txBody>
      </p:sp>
      <p:pic>
        <p:nvPicPr>
          <p:cNvPr id="7" name="图片 6" descr="beihang-logo.png"/>
          <p:cNvPicPr>
            <a:picLocks noChangeAspect="1"/>
          </p:cNvPicPr>
          <p:nvPr/>
        </p:nvPicPr>
        <p:blipFill>
          <a:blip r:embed="rId3" cstate="print"/>
          <a:stretch>
            <a:fillRect/>
          </a:stretch>
        </p:blipFill>
        <p:spPr>
          <a:xfrm>
            <a:off x="539552" y="3248435"/>
            <a:ext cx="3359376" cy="693866"/>
          </a:xfrm>
          <a:prstGeom prst="rect">
            <a:avLst/>
          </a:prstGeom>
        </p:spPr>
      </p:pic>
      <p:pic>
        <p:nvPicPr>
          <p:cNvPr id="8" name="图片 7" descr="google.jpg"/>
          <p:cNvPicPr>
            <a:picLocks noChangeAspect="1"/>
          </p:cNvPicPr>
          <p:nvPr/>
        </p:nvPicPr>
        <p:blipFill>
          <a:blip r:embed="rId4" cstate="print"/>
          <a:stretch>
            <a:fillRect/>
          </a:stretch>
        </p:blipFill>
        <p:spPr>
          <a:xfrm>
            <a:off x="5500694" y="5643578"/>
            <a:ext cx="1876425" cy="703709"/>
          </a:xfrm>
          <a:prstGeom prst="rect">
            <a:avLst/>
          </a:prstGeom>
        </p:spPr>
      </p:pic>
      <p:pic>
        <p:nvPicPr>
          <p:cNvPr id="1027" name="Picture 3" descr="D:\homepage\talks\973年终会-2014\msra.jpg"/>
          <p:cNvPicPr>
            <a:picLocks noChangeAspect="1" noChangeArrowheads="1"/>
          </p:cNvPicPr>
          <p:nvPr/>
        </p:nvPicPr>
        <p:blipFill>
          <a:blip r:embed="rId5" cstate="print"/>
          <a:srcRect/>
          <a:stretch>
            <a:fillRect/>
          </a:stretch>
        </p:blipFill>
        <p:spPr bwMode="auto">
          <a:xfrm>
            <a:off x="6572264" y="4214818"/>
            <a:ext cx="2219325" cy="1028700"/>
          </a:xfrm>
          <a:prstGeom prst="rect">
            <a:avLst/>
          </a:prstGeom>
          <a:noFill/>
        </p:spPr>
      </p:pic>
      <p:pic>
        <p:nvPicPr>
          <p:cNvPr id="1028" name="Picture 4" descr="D:\homepage\talks\973年终会-2014\th.jpg"/>
          <p:cNvPicPr>
            <a:picLocks noChangeAspect="1" noChangeArrowheads="1"/>
          </p:cNvPicPr>
          <p:nvPr/>
        </p:nvPicPr>
        <p:blipFill>
          <a:blip r:embed="rId6" cstate="print"/>
          <a:srcRect/>
          <a:stretch>
            <a:fillRect/>
          </a:stretch>
        </p:blipFill>
        <p:spPr bwMode="auto">
          <a:xfrm>
            <a:off x="642910" y="4286256"/>
            <a:ext cx="2736304" cy="966827"/>
          </a:xfrm>
          <a:prstGeom prst="rect">
            <a:avLst/>
          </a:prstGeom>
          <a:noFill/>
        </p:spPr>
      </p:pic>
      <p:pic>
        <p:nvPicPr>
          <p:cNvPr id="1030" name="Picture 6" descr="D:\homepage\talks\973年终会-2014\th (3).jpg"/>
          <p:cNvPicPr>
            <a:picLocks noChangeAspect="1" noChangeArrowheads="1"/>
          </p:cNvPicPr>
          <p:nvPr/>
        </p:nvPicPr>
        <p:blipFill>
          <a:blip r:embed="rId7" cstate="print"/>
          <a:srcRect/>
          <a:stretch>
            <a:fillRect/>
          </a:stretch>
        </p:blipFill>
        <p:spPr bwMode="auto">
          <a:xfrm>
            <a:off x="4499992" y="3214686"/>
            <a:ext cx="4392488" cy="761364"/>
          </a:xfrm>
          <a:prstGeom prst="rect">
            <a:avLst/>
          </a:prstGeom>
          <a:noFill/>
        </p:spPr>
      </p:pic>
      <p:pic>
        <p:nvPicPr>
          <p:cNvPr id="14" name="图片 13" descr="th.jpg"/>
          <p:cNvPicPr>
            <a:picLocks noChangeAspect="1"/>
          </p:cNvPicPr>
          <p:nvPr/>
        </p:nvPicPr>
        <p:blipFill>
          <a:blip r:embed="rId8" cstate="print"/>
          <a:stretch>
            <a:fillRect/>
          </a:stretch>
        </p:blipFill>
        <p:spPr>
          <a:xfrm>
            <a:off x="1928794" y="5357826"/>
            <a:ext cx="2857500" cy="127635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251520" y="3933056"/>
            <a:ext cx="8501122" cy="2068852"/>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ctr" defTabSz="914400" rtl="0" eaLnBrk="0" fontAlgn="base" latinLnBrk="0" hangingPunct="0">
              <a:lnSpc>
                <a:spcPct val="100000"/>
              </a:lnSpc>
              <a:spcBef>
                <a:spcPct val="20000"/>
              </a:spcBef>
              <a:spcAft>
                <a:spcPct val="0"/>
              </a:spcAft>
              <a:buClrTx/>
              <a:buSzTx/>
              <a:buFontTx/>
              <a:buNone/>
              <a:tabLst/>
              <a:defRPr/>
            </a:pPr>
            <a:r>
              <a:rPr kumimoji="0" lang="en-US" altLang="zh-CN" sz="4800" b="1" i="0" u="none" strike="noStrike" kern="0" cap="none" spc="0" normalizeH="0" baseline="0" noProof="0" dirty="0" smtClean="0">
                <a:ln>
                  <a:noFill/>
                </a:ln>
                <a:solidFill>
                  <a:srgbClr val="FF0000"/>
                </a:solidFill>
                <a:effectLst/>
                <a:uLnTx/>
                <a:uFillTx/>
                <a:latin typeface="Arial Unicode MS" pitchFamily="34" charset="-122"/>
                <a:ea typeface="+mn-ea"/>
                <a:cs typeface="+mn-cs"/>
              </a:rPr>
              <a:t>Thanks!</a:t>
            </a:r>
            <a:endParaRPr kumimoji="0" lang="zh-CN" altLang="en-US" sz="4000" b="1" i="0" u="none" strike="noStrike" kern="0" cap="none" spc="0" normalizeH="0" baseline="0" noProof="0" dirty="0">
              <a:ln>
                <a:noFill/>
              </a:ln>
              <a:solidFill>
                <a:srgbClr val="FF0000"/>
              </a:solidFill>
              <a:effectLst/>
              <a:uLnTx/>
              <a:uFillTx/>
              <a:latin typeface="Arial Unicode MS" pitchFamily="34" charset="-122"/>
              <a:ea typeface="+mn-ea"/>
              <a:cs typeface="+mn-cs"/>
            </a:endParaRPr>
          </a:p>
        </p:txBody>
      </p:sp>
      <p:sp>
        <p:nvSpPr>
          <p:cNvPr id="3" name="内容占位符 2"/>
          <p:cNvSpPr txBox="1">
            <a:spLocks/>
          </p:cNvSpPr>
          <p:nvPr/>
        </p:nvSpPr>
        <p:spPr>
          <a:xfrm>
            <a:off x="1331640" y="1628800"/>
            <a:ext cx="5078938" cy="2520280"/>
          </a:xfrm>
          <a:prstGeom prst="rect">
            <a:avLst/>
          </a:prstGeom>
        </p:spPr>
        <p:txBody>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Beijing, China	</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804248" y="1700808"/>
            <a:ext cx="1584176" cy="2069330"/>
          </a:xfrm>
          <a:prstGeom prst="rect">
            <a:avLst/>
          </a:prstGeom>
          <a:noFill/>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sp>
        <p:nvSpPr>
          <p:cNvPr id="5" name="TextBox 3"/>
          <p:cNvSpPr txBox="1">
            <a:spLocks noChangeArrowheads="1"/>
          </p:cNvSpPr>
          <p:nvPr/>
        </p:nvSpPr>
        <p:spPr bwMode="auto">
          <a:xfrm>
            <a:off x="354013" y="325423"/>
            <a:ext cx="8394700" cy="103187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2"/>
              </a:buBlip>
            </a:pPr>
            <a:r>
              <a:rPr lang="zh-CN" altLang="en-US" sz="2800" dirty="0" smtClean="0">
                <a:solidFill>
                  <a:srgbClr val="FF0000"/>
                </a:solidFill>
                <a:latin typeface="黑体" pitchFamily="49" charset="-122"/>
                <a:ea typeface="黑体" pitchFamily="49" charset="-122"/>
              </a:rPr>
              <a:t>问题：</a:t>
            </a:r>
            <a:r>
              <a:rPr lang="zh-CN" altLang="en-US" sz="2800" dirty="0">
                <a:latin typeface="黑体" pitchFamily="49" charset="-122"/>
                <a:ea typeface="黑体" pitchFamily="49" charset="-122"/>
              </a:rPr>
              <a:t>是否有坚实的理论基础</a:t>
            </a:r>
          </a:p>
          <a:p>
            <a:pPr marL="342900" lvl="1" indent="-342900">
              <a:spcBef>
                <a:spcPct val="20000"/>
              </a:spcBef>
              <a:buFont typeface="Wingdings" pitchFamily="2" charset="2"/>
              <a:buBlip>
                <a:blip r:embed="rId2"/>
              </a:buBlip>
            </a:pPr>
            <a:r>
              <a:rPr lang="zh-CN" altLang="en-US" sz="2800" dirty="0">
                <a:solidFill>
                  <a:srgbClr val="FF0000"/>
                </a:solidFill>
                <a:latin typeface="黑体" pitchFamily="49" charset="-122"/>
                <a:ea typeface="黑体" pitchFamily="49" charset="-122"/>
              </a:rPr>
              <a:t>（大）数据科学是否能真的成为一种“科学”？</a:t>
            </a:r>
            <a:endParaRPr lang="zh-CN" altLang="en-US" sz="2800" dirty="0">
              <a:latin typeface="黑体" pitchFamily="49" charset="-122"/>
              <a:ea typeface="黑体" pitchFamily="49" charset="-122"/>
            </a:endParaRPr>
          </a:p>
        </p:txBody>
      </p:sp>
      <p:sp>
        <p:nvSpPr>
          <p:cNvPr id="6" name="TextBox 3"/>
          <p:cNvSpPr txBox="1">
            <a:spLocks noChangeArrowheads="1"/>
          </p:cNvSpPr>
          <p:nvPr/>
        </p:nvSpPr>
        <p:spPr bwMode="auto">
          <a:xfrm>
            <a:off x="317469" y="1554185"/>
            <a:ext cx="8394700" cy="793750"/>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Blip>
                <a:blip r:embed="rId2"/>
              </a:buBlip>
            </a:pPr>
            <a:r>
              <a:rPr lang="zh-CN" altLang="en-US" sz="2400">
                <a:latin typeface="黑体" pitchFamily="49" charset="-122"/>
                <a:ea typeface="黑体" pitchFamily="49" charset="-122"/>
              </a:rPr>
              <a:t>其中一个可能性：计算问题、复杂性与算法</a:t>
            </a:r>
            <a:endParaRPr lang="en-US" altLang="zh-CN" sz="2400">
              <a:latin typeface="黑体" pitchFamily="49" charset="-122"/>
              <a:ea typeface="黑体" pitchFamily="49" charset="-122"/>
            </a:endParaRPr>
          </a:p>
          <a:p>
            <a:pPr marL="742950" lvl="2" indent="-342900">
              <a:spcBef>
                <a:spcPct val="20000"/>
              </a:spcBef>
              <a:buFontTx/>
              <a:buBlip>
                <a:blip r:embed="rId2"/>
              </a:buBlip>
            </a:pPr>
            <a:r>
              <a:rPr lang="zh-CN" altLang="en-US">
                <a:latin typeface="黑体" pitchFamily="49" charset="-122"/>
                <a:ea typeface="黑体" pitchFamily="49" charset="-122"/>
              </a:rPr>
              <a:t>计算问题是计算机科学的本质问题，而算法是一切计算问题的核心</a:t>
            </a:r>
            <a:endParaRPr lang="en-US" altLang="zh-CN">
              <a:latin typeface="黑体" pitchFamily="49" charset="-122"/>
              <a:ea typeface="黑体" pitchFamily="49" charset="-122"/>
            </a:endParaRPr>
          </a:p>
        </p:txBody>
      </p:sp>
      <p:sp>
        <p:nvSpPr>
          <p:cNvPr id="7" name="矩形 6"/>
          <p:cNvSpPr/>
          <p:nvPr/>
        </p:nvSpPr>
        <p:spPr>
          <a:xfrm>
            <a:off x="863048" y="2706015"/>
            <a:ext cx="1824538" cy="707886"/>
          </a:xfrm>
          <a:prstGeom prst="rect">
            <a:avLst/>
          </a:prstGeom>
        </p:spPr>
        <p:txBody>
          <a:bodyPr wrap="none">
            <a:spAutoFit/>
          </a:bodyPr>
          <a:lstStyle/>
          <a:p>
            <a:pPr eaLnBrk="1" hangingPunct="1">
              <a:buFont typeface="Arial" panose="020B0604020202020204" pitchFamily="34" charset="0"/>
              <a:buNone/>
              <a:defRPr/>
            </a:pPr>
            <a:r>
              <a:rPr kumimoji="1" lang="en-US" altLang="zh-CN" sz="4000" i="1"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G</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r>
              <a:rPr kumimoji="1" lang="en-US" altLang="zh-CN" sz="4000" i="1" noProof="1">
                <a:ln w="10541" cmpd="sng">
                  <a:solidFill>
                    <a:srgbClr val="4F81BD">
                      <a:shade val="88000"/>
                      <a:satMod val="110000"/>
                    </a:srgbClr>
                  </a:solidFill>
                  <a:prstDash val="solid"/>
                </a:ln>
                <a:solidFill>
                  <a:srgbClr val="FF0000"/>
                </a:solidFill>
                <a:latin typeface="Arial" pitchFamily="34" charset="0"/>
                <a:ea typeface="黑体" pitchFamily="49" charset="-122"/>
                <a:cs typeface="Arial" pitchFamily="34" charset="0"/>
              </a:rPr>
              <a:t>F</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r>
              <a:rPr kumimoji="1" lang="en-US" altLang="zh-CN" sz="4000" i="1"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x</a:t>
            </a:r>
            <a:r>
              <a:rPr kumimoji="1" lang="en-US" altLang="zh-CN"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latin typeface="Arial" pitchFamily="34" charset="0"/>
                <a:ea typeface="黑体" pitchFamily="49" charset="-122"/>
                <a:cs typeface="Arial" pitchFamily="34" charset="0"/>
              </a:rPr>
              <a:t>)</a:t>
            </a:r>
            <a:endParaRPr kumimoji="1" lang="zh-CN" altLang="en-US" sz="4000" noProof="1">
              <a:ln w="10541" cmpd="sng">
                <a:solidFill>
                  <a:srgbClr val="4F81BD">
                    <a:shade val="88000"/>
                    <a:satMod val="110000"/>
                  </a:srgbClr>
                </a:solidFill>
                <a:prstDash val="solid"/>
              </a:ln>
              <a:gradFill>
                <a:gsLst>
                  <a:gs pos="0">
                    <a:srgbClr val="4F81BD">
                      <a:tint val="40000"/>
                      <a:satMod val="250000"/>
                    </a:srgbClr>
                  </a:gs>
                  <a:gs pos="9000">
                    <a:srgbClr val="4F81BD">
                      <a:tint val="52000"/>
                      <a:satMod val="300000"/>
                    </a:srgbClr>
                  </a:gs>
                  <a:gs pos="50000">
                    <a:srgbClr val="4F81BD">
                      <a:shade val="20000"/>
                      <a:satMod val="300000"/>
                    </a:srgbClr>
                  </a:gs>
                  <a:gs pos="79000">
                    <a:srgbClr val="4F81BD">
                      <a:tint val="52000"/>
                      <a:satMod val="300000"/>
                    </a:srgbClr>
                  </a:gs>
                  <a:gs pos="100000">
                    <a:srgbClr val="4F81BD">
                      <a:tint val="40000"/>
                      <a:satMod val="250000"/>
                    </a:srgbClr>
                  </a:gs>
                </a:gsLst>
                <a:lin ang="5400000"/>
              </a:gradFill>
              <a:ea typeface="宋体" charset="0"/>
              <a:cs typeface="Arial" pitchFamily="34" charset="0"/>
            </a:endParaRPr>
          </a:p>
        </p:txBody>
      </p:sp>
      <p:cxnSp>
        <p:nvCxnSpPr>
          <p:cNvPr id="8" name="直接箭头连接符 15"/>
          <p:cNvCxnSpPr>
            <a:cxnSpLocks noChangeShapeType="1"/>
          </p:cNvCxnSpPr>
          <p:nvPr/>
        </p:nvCxnSpPr>
        <p:spPr bwMode="auto">
          <a:xfrm flipH="1">
            <a:off x="2519331" y="3138510"/>
            <a:ext cx="863600" cy="144462"/>
          </a:xfrm>
          <a:prstGeom prst="straightConnector1">
            <a:avLst/>
          </a:prstGeom>
          <a:noFill/>
          <a:ln w="9525">
            <a:solidFill>
              <a:srgbClr val="4A7EBB"/>
            </a:solidFill>
            <a:round/>
            <a:headEnd/>
            <a:tailEnd type="arrow" w="med" len="med"/>
          </a:ln>
        </p:spPr>
      </p:cxnSp>
      <p:sp>
        <p:nvSpPr>
          <p:cNvPr id="9" name="内容占位符 2"/>
          <p:cNvSpPr txBox="1">
            <a:spLocks noChangeArrowheads="1"/>
          </p:cNvSpPr>
          <p:nvPr/>
        </p:nvSpPr>
        <p:spPr bwMode="auto">
          <a:xfrm>
            <a:off x="3382931" y="2994047"/>
            <a:ext cx="865188" cy="576263"/>
          </a:xfrm>
          <a:prstGeom prst="rect">
            <a:avLst/>
          </a:prstGeom>
          <a:noFill/>
          <a:ln w="9525">
            <a:solidFill>
              <a:srgbClr val="0000FF"/>
            </a:solidFill>
            <a:miter lim="800000"/>
            <a:headEnd/>
            <a:tailEnd/>
          </a:ln>
        </p:spPr>
        <p:txBody>
          <a:bodyPr anchor="ctr"/>
          <a:lstStyle/>
          <a:p>
            <a:pPr marL="342900" indent="-342900" algn="ctr" eaLnBrk="1" hangingPunct="1">
              <a:spcBef>
                <a:spcPct val="20000"/>
              </a:spcBef>
              <a:buFont typeface="Arial" pitchFamily="34" charset="0"/>
              <a:buNone/>
            </a:pPr>
            <a:r>
              <a:rPr lang="zh-CN" altLang="en-US" sz="2000" b="0">
                <a:solidFill>
                  <a:srgbClr val="000000"/>
                </a:solidFill>
                <a:latin typeface="Times New Roman" pitchFamily="18" charset="0"/>
                <a:ea typeface="黑体" pitchFamily="49" charset="-122"/>
              </a:rPr>
              <a:t>数据</a:t>
            </a:r>
            <a:endParaRPr lang="zh-CN" altLang="en-US" sz="2000" b="0">
              <a:latin typeface="Calibri" pitchFamily="34" charset="0"/>
              <a:ea typeface="宋体" pitchFamily="2" charset="-122"/>
            </a:endParaRPr>
          </a:p>
        </p:txBody>
      </p:sp>
      <p:cxnSp>
        <p:nvCxnSpPr>
          <p:cNvPr id="10" name="直接箭头连接符 17"/>
          <p:cNvCxnSpPr>
            <a:cxnSpLocks noChangeShapeType="1"/>
          </p:cNvCxnSpPr>
          <p:nvPr/>
        </p:nvCxnSpPr>
        <p:spPr bwMode="auto">
          <a:xfrm flipH="1">
            <a:off x="2014506" y="2346347"/>
            <a:ext cx="1368425" cy="503238"/>
          </a:xfrm>
          <a:prstGeom prst="straightConnector1">
            <a:avLst/>
          </a:prstGeom>
          <a:noFill/>
          <a:ln w="9525">
            <a:solidFill>
              <a:srgbClr val="FF0000"/>
            </a:solidFill>
            <a:round/>
            <a:headEnd/>
            <a:tailEnd type="arrow" w="med" len="med"/>
          </a:ln>
        </p:spPr>
      </p:cxnSp>
      <p:sp>
        <p:nvSpPr>
          <p:cNvPr id="11" name="内容占位符 2"/>
          <p:cNvSpPr txBox="1">
            <a:spLocks noChangeArrowheads="1"/>
          </p:cNvSpPr>
          <p:nvPr/>
        </p:nvSpPr>
        <p:spPr bwMode="auto">
          <a:xfrm>
            <a:off x="3382931" y="2346347"/>
            <a:ext cx="865188" cy="576263"/>
          </a:xfrm>
          <a:prstGeom prst="rect">
            <a:avLst/>
          </a:prstGeom>
          <a:noFill/>
          <a:ln w="9525">
            <a:solidFill>
              <a:srgbClr val="FF0000"/>
            </a:solidFill>
            <a:miter lim="800000"/>
            <a:headEnd/>
            <a:tailEnd/>
          </a:ln>
        </p:spPr>
        <p:txBody>
          <a:bodyPr anchor="ctr"/>
          <a:lstStyle/>
          <a:p>
            <a:pPr marL="342900" indent="-342900" algn="ctr" eaLnBrk="1" hangingPunct="1">
              <a:spcBef>
                <a:spcPct val="20000"/>
              </a:spcBef>
              <a:buFont typeface="Arial" pitchFamily="34" charset="0"/>
              <a:buNone/>
            </a:pPr>
            <a:r>
              <a:rPr lang="zh-CN" altLang="en-US" sz="2000" b="0">
                <a:solidFill>
                  <a:srgbClr val="000000"/>
                </a:solidFill>
                <a:latin typeface="Times New Roman" pitchFamily="18" charset="0"/>
                <a:ea typeface="黑体" pitchFamily="49" charset="-122"/>
              </a:rPr>
              <a:t>算法</a:t>
            </a:r>
            <a:endParaRPr lang="zh-CN" altLang="en-US" sz="2400" b="0">
              <a:latin typeface="Calibri" pitchFamily="34" charset="0"/>
              <a:ea typeface="宋体" pitchFamily="2" charset="-122"/>
            </a:endParaRPr>
          </a:p>
        </p:txBody>
      </p:sp>
      <p:graphicFrame>
        <p:nvGraphicFramePr>
          <p:cNvPr id="13" name="Group 12"/>
          <p:cNvGraphicFramePr>
            <a:graphicFrameLocks noGrp="1"/>
          </p:cNvGraphicFramePr>
          <p:nvPr/>
        </p:nvGraphicFramePr>
        <p:xfrm>
          <a:off x="142844" y="3714772"/>
          <a:ext cx="3889375" cy="2733674"/>
        </p:xfrm>
        <a:graphic>
          <a:graphicData uri="http://schemas.openxmlformats.org/drawingml/2006/table">
            <a:tbl>
              <a:tblPr/>
              <a:tblGrid>
                <a:gridCol w="1036637"/>
                <a:gridCol w="2852738"/>
              </a:tblGrid>
              <a:tr h="63031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70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年代前</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算法研究</a:t>
                      </a:r>
                    </a:p>
                  </a:txBody>
                  <a:tcPr marL="0" marR="0" marT="144017"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70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确定性多项式时间算法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发现</a:t>
                      </a:r>
                      <a:r>
                        <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NP</a:t>
                      </a: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困难性</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80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随机化算法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随机性能加速算法</a:t>
                      </a:r>
                      <a:endParaRPr kumimoji="0" lang="zh-CN" altLang="en-US" sz="20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1121">
                <a:tc>
                  <a:txBody>
                    <a:bodyPr/>
                    <a:lstStyle>
                      <a:lvl1pPr>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90</a:t>
                      </a:r>
                      <a:r>
                        <a:rPr kumimoji="0" lang="zh-CN" altLang="en-US" sz="2000" b="0"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年代</a:t>
                      </a:r>
                    </a:p>
                  </a:txBody>
                  <a:tcPr marL="0" marR="0" marT="45725" marB="45725"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107950">
                        <a:spcBef>
                          <a:spcPct val="20000"/>
                        </a:spcBef>
                        <a:defRPr sz="2800">
                          <a:solidFill>
                            <a:schemeClr val="tx1"/>
                          </a:solidFill>
                          <a:latin typeface="黑体" panose="02010609060101010101" pitchFamily="49" charset="-122"/>
                          <a:ea typeface="黑体" panose="02010609060101010101" pitchFamily="49" charset="-122"/>
                          <a:sym typeface="Calibri" panose="020F0502020204030204" pitchFamily="34" charset="0"/>
                        </a:defRPr>
                      </a:lvl1pPr>
                      <a:lvl2pPr>
                        <a:spcBef>
                          <a:spcPct val="20000"/>
                        </a:spcBef>
                        <a:defRPr sz="2400">
                          <a:solidFill>
                            <a:schemeClr val="tx1"/>
                          </a:solidFill>
                          <a:latin typeface="黑体" panose="02010609060101010101" pitchFamily="49" charset="-122"/>
                          <a:ea typeface="黑体" panose="02010609060101010101" pitchFamily="49" charset="-122"/>
                          <a:sym typeface="Calibri" panose="020F0502020204030204" pitchFamily="34" charset="0"/>
                        </a:defRPr>
                      </a:lvl2pPr>
                      <a:lvl3pPr>
                        <a:spcBef>
                          <a:spcPct val="20000"/>
                        </a:spcBef>
                        <a:defRPr sz="2000">
                          <a:solidFill>
                            <a:schemeClr val="tx1"/>
                          </a:solidFill>
                          <a:latin typeface="Calibri" panose="020F0502020204030204" pitchFamily="34" charset="0"/>
                          <a:ea typeface="黑体" panose="02010609060101010101" pitchFamily="49" charset="-122"/>
                          <a:sym typeface="Calibri" panose="020F0502020204030204" pitchFamily="34" charset="0"/>
                        </a:defRPr>
                      </a:lvl3pPr>
                      <a:lvl4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4pPr>
                      <a:lvl5pPr>
                        <a:spcBef>
                          <a:spcPct val="20000"/>
                        </a:spcBef>
                        <a:defRPr>
                          <a:solidFill>
                            <a:schemeClr val="tx1"/>
                          </a:solidFill>
                          <a:latin typeface="Calibri" panose="020F0502020204030204" pitchFamily="34" charset="0"/>
                          <a:ea typeface="黑体" panose="02010609060101010101" pitchFamily="49" charset="-122"/>
                          <a:sym typeface="Calibri" panose="020F0502020204030204" pitchFamily="34" charset="0"/>
                        </a:defRPr>
                      </a:lvl5pPr>
                      <a:lvl6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6pPr>
                      <a:lvl7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7pPr>
                      <a:lvl8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8pPr>
                      <a:lvl9pPr eaLnBrk="0" fontAlgn="base" hangingPunct="0">
                        <a:spcBef>
                          <a:spcPct val="20000"/>
                        </a:spcBef>
                        <a:spcAft>
                          <a:spcPct val="0"/>
                        </a:spcAft>
                        <a:buFont typeface="Arial" panose="020B0604020202020204" pitchFamily="34" charset="0"/>
                        <a:defRPr>
                          <a:solidFill>
                            <a:schemeClr val="tx1"/>
                          </a:solidFill>
                          <a:latin typeface="Calibri" panose="020F0502020204030204" pitchFamily="34" charset="0"/>
                          <a:ea typeface="黑体" panose="02010609060101010101" pitchFamily="49" charset="-122"/>
                          <a:sym typeface="Calibri" panose="020F0502020204030204" pitchFamily="34" charset="0"/>
                        </a:defRPr>
                      </a:lvl9pPr>
                    </a:lstStyle>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近似算法</a:t>
                      </a:r>
                      <a:endParaRPr kumimoji="0" lang="en-US" altLang="zh-CN"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endParaRPr>
                    </a:p>
                    <a:p>
                      <a:pPr marL="107950" marR="0" lvl="0" indent="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0" lang="zh-CN" altLang="en-US" sz="2000" b="1" i="0" u="none" strike="noStrike" cap="none" normalizeH="0" baseline="0" smtClean="0">
                          <a:ln>
                            <a:noFill/>
                          </a:ln>
                          <a:solidFill>
                            <a:schemeClr val="tx1"/>
                          </a:solidFill>
                          <a:effectLst/>
                          <a:latin typeface="黑体" panose="02010609060101010101" pitchFamily="49" charset="-122"/>
                          <a:ea typeface="黑体" panose="02010609060101010101" pitchFamily="49" charset="-122"/>
                          <a:sym typeface="Calibri" panose="020F0502020204030204" pitchFamily="34" charset="0"/>
                        </a:rPr>
                        <a:t>后期发现近似困难性</a:t>
                      </a:r>
                      <a:endParaRPr kumimoji="0" lang="zh-CN" altLang="en-US" sz="2000" b="1" i="0" u="none" strike="noStrike" cap="none" normalizeH="0" baseline="0" smtClean="0">
                        <a:ln>
                          <a:noFill/>
                        </a:ln>
                        <a:solidFill>
                          <a:srgbClr val="000000"/>
                        </a:solidFill>
                        <a:effectLst/>
                        <a:latin typeface="黑体" panose="02010609060101010101" pitchFamily="49" charset="-122"/>
                        <a:ea typeface="黑体" panose="02010609060101010101" pitchFamily="49" charset="-122"/>
                        <a:sym typeface="Calibri" panose="020F0502020204030204" pitchFamily="34" charset="0"/>
                      </a:endParaRPr>
                    </a:p>
                  </a:txBody>
                  <a:tcPr marL="0" marR="0" marT="45725" marB="4572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grpSp>
        <p:nvGrpSpPr>
          <p:cNvPr id="2" name="Group 26"/>
          <p:cNvGrpSpPr>
            <a:grpSpLocks/>
          </p:cNvGrpSpPr>
          <p:nvPr/>
        </p:nvGrpSpPr>
        <p:grpSpPr bwMode="auto">
          <a:xfrm rot="1185080">
            <a:off x="3492469" y="5638822"/>
            <a:ext cx="958850" cy="668338"/>
            <a:chOff x="-423" y="336"/>
            <a:chExt cx="6327" cy="2514"/>
          </a:xfrm>
        </p:grpSpPr>
        <p:pic>
          <p:nvPicPr>
            <p:cNvPr id="16" name="Picture 27" descr="green-blue-purple-scaling-2"/>
            <p:cNvPicPr>
              <a:picLocks noChangeAspect="1" noChangeArrowheads="1"/>
            </p:cNvPicPr>
            <p:nvPr/>
          </p:nvPicPr>
          <p:blipFill>
            <a:blip r:embed="rId3">
              <a:lum bright="-6000"/>
            </a:blip>
            <a:srcRect/>
            <a:stretch>
              <a:fillRect/>
            </a:stretch>
          </p:blipFill>
          <p:spPr bwMode="auto">
            <a:xfrm rot="-1110297">
              <a:off x="-423" y="336"/>
              <a:ext cx="6327" cy="2514"/>
            </a:xfrm>
            <a:prstGeom prst="rect">
              <a:avLst/>
            </a:prstGeom>
            <a:noFill/>
            <a:ln w="9525">
              <a:noFill/>
              <a:miter lim="800000"/>
              <a:headEnd/>
              <a:tailEnd/>
            </a:ln>
          </p:spPr>
        </p:pic>
        <p:pic>
          <p:nvPicPr>
            <p:cNvPr id="17" name="Picture 28" descr="win-internet-standards"/>
            <p:cNvPicPr>
              <a:picLocks noChangeAspect="1" noChangeArrowheads="1"/>
            </p:cNvPicPr>
            <p:nvPr/>
          </p:nvPicPr>
          <p:blipFill>
            <a:blip r:embed="rId4"/>
            <a:srcRect/>
            <a:stretch>
              <a:fillRect/>
            </a:stretch>
          </p:blipFill>
          <p:spPr bwMode="auto">
            <a:xfrm>
              <a:off x="896" y="1258"/>
              <a:ext cx="3408" cy="1282"/>
            </a:xfrm>
            <a:prstGeom prst="rect">
              <a:avLst/>
            </a:prstGeom>
            <a:noFill/>
            <a:ln w="9525">
              <a:noFill/>
              <a:miter lim="800000"/>
              <a:headEnd/>
              <a:tailEnd/>
            </a:ln>
          </p:spPr>
        </p:pic>
      </p:grpSp>
      <p:grpSp>
        <p:nvGrpSpPr>
          <p:cNvPr id="3" name="组合 82"/>
          <p:cNvGrpSpPr>
            <a:grpSpLocks/>
          </p:cNvGrpSpPr>
          <p:nvPr/>
        </p:nvGrpSpPr>
        <p:grpSpPr bwMode="auto">
          <a:xfrm>
            <a:off x="5183156" y="2363810"/>
            <a:ext cx="3689350" cy="3654425"/>
            <a:chOff x="5454257" y="1916832"/>
            <a:chExt cx="3689743" cy="3654942"/>
          </a:xfrm>
        </p:grpSpPr>
        <p:grpSp>
          <p:nvGrpSpPr>
            <p:cNvPr id="12" name="组合 21"/>
            <p:cNvGrpSpPr>
              <a:grpSpLocks/>
            </p:cNvGrpSpPr>
            <p:nvPr/>
          </p:nvGrpSpPr>
          <p:grpSpPr bwMode="auto">
            <a:xfrm>
              <a:off x="7280165" y="3114226"/>
              <a:ext cx="1863835" cy="1211963"/>
              <a:chOff x="3271291" y="2648819"/>
              <a:chExt cx="1804764" cy="1211963"/>
            </a:xfrm>
          </p:grpSpPr>
          <p:sp>
            <p:nvSpPr>
              <p:cNvPr id="41" name="矩形 11"/>
              <p:cNvSpPr>
                <a:spLocks noChangeArrowheads="1"/>
              </p:cNvSpPr>
              <p:nvPr/>
            </p:nvSpPr>
            <p:spPr bwMode="auto">
              <a:xfrm>
                <a:off x="3271291" y="3297551"/>
                <a:ext cx="1804764" cy="563231"/>
              </a:xfrm>
              <a:prstGeom prst="rect">
                <a:avLst/>
              </a:prstGeom>
              <a:noFill/>
              <a:ln w="9525">
                <a:noFill/>
                <a:miter lim="800000"/>
                <a:headEnd/>
                <a:tailEnd/>
              </a:ln>
            </p:spPr>
            <p:txBody>
              <a:bodyPr lIns="0" rIns="0" bIns="0">
                <a:spAutoFit/>
              </a:bodyPr>
              <a:lstStyle/>
              <a:p>
                <a:pPr algn="ctr">
                  <a:lnSpc>
                    <a:spcPct val="80000"/>
                  </a:lnSpc>
                </a:pPr>
                <a:r>
                  <a:rPr lang="en-US" altLang="zh-CN" sz="1400" b="0">
                    <a:latin typeface="Times New Roman" pitchFamily="18" charset="0"/>
                    <a:ea typeface="黑体" pitchFamily="49" charset="-122"/>
                  </a:rPr>
                  <a:t>Juris Hartmanis ,</a:t>
                </a:r>
              </a:p>
              <a:p>
                <a:pPr algn="ctr">
                  <a:lnSpc>
                    <a:spcPct val="80000"/>
                  </a:lnSpc>
                </a:pPr>
                <a:r>
                  <a:rPr lang="en-US" altLang="zh-CN" sz="1400" b="0">
                    <a:latin typeface="Times New Roman" pitchFamily="18" charset="0"/>
                    <a:ea typeface="黑体" pitchFamily="49" charset="-122"/>
                  </a:rPr>
                  <a:t>Richard Edwin Stearns</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1993</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42" name="Picture 2" descr="C:\Users\Ting\Desktop\Hartmanis.jpg"/>
              <p:cNvPicPr>
                <a:picLocks noChangeAspect="1" noChangeArrowheads="1"/>
              </p:cNvPicPr>
              <p:nvPr/>
            </p:nvPicPr>
            <p:blipFill>
              <a:blip r:embed="rId5"/>
              <a:srcRect/>
              <a:stretch>
                <a:fillRect/>
              </a:stretch>
            </p:blipFill>
            <p:spPr bwMode="auto">
              <a:xfrm>
                <a:off x="3347864" y="2649587"/>
                <a:ext cx="760045" cy="633600"/>
              </a:xfrm>
              <a:prstGeom prst="rect">
                <a:avLst/>
              </a:prstGeom>
              <a:noFill/>
              <a:ln w="9525">
                <a:noFill/>
                <a:miter lim="800000"/>
                <a:headEnd/>
                <a:tailEnd/>
              </a:ln>
            </p:spPr>
          </p:pic>
          <p:pic>
            <p:nvPicPr>
              <p:cNvPr id="43" name="Picture 3" descr="C:\Users\Ting\Desktop\richard.jpg"/>
              <p:cNvPicPr>
                <a:picLocks noChangeAspect="1" noChangeArrowheads="1"/>
              </p:cNvPicPr>
              <p:nvPr/>
            </p:nvPicPr>
            <p:blipFill>
              <a:blip r:embed="rId6"/>
              <a:srcRect/>
              <a:stretch>
                <a:fillRect/>
              </a:stretch>
            </p:blipFill>
            <p:spPr bwMode="auto">
              <a:xfrm>
                <a:off x="4101063" y="2648819"/>
                <a:ext cx="760046" cy="633600"/>
              </a:xfrm>
              <a:prstGeom prst="rect">
                <a:avLst/>
              </a:prstGeom>
              <a:noFill/>
              <a:ln w="9525">
                <a:noFill/>
                <a:miter lim="800000"/>
                <a:headEnd/>
                <a:tailEnd/>
              </a:ln>
            </p:spPr>
          </p:pic>
        </p:grpSp>
        <p:grpSp>
          <p:nvGrpSpPr>
            <p:cNvPr id="14" name="组合 66"/>
            <p:cNvGrpSpPr>
              <a:grpSpLocks/>
            </p:cNvGrpSpPr>
            <p:nvPr/>
          </p:nvGrpSpPr>
          <p:grpSpPr bwMode="auto">
            <a:xfrm>
              <a:off x="7956376" y="1924766"/>
              <a:ext cx="1157369" cy="1086037"/>
              <a:chOff x="3087911" y="5525740"/>
              <a:chExt cx="1157369" cy="1086035"/>
            </a:xfrm>
          </p:grpSpPr>
          <p:pic>
            <p:nvPicPr>
              <p:cNvPr id="39" name="Picture 3" descr="C:\Users\Ting\Desktop\donald.jpg"/>
              <p:cNvPicPr>
                <a:picLocks noChangeAspect="1" noChangeArrowheads="1"/>
              </p:cNvPicPr>
              <p:nvPr/>
            </p:nvPicPr>
            <p:blipFill>
              <a:blip r:embed="rId7"/>
              <a:srcRect/>
              <a:stretch>
                <a:fillRect/>
              </a:stretch>
            </p:blipFill>
            <p:spPr bwMode="auto">
              <a:xfrm>
                <a:off x="3231927" y="5525740"/>
                <a:ext cx="864096" cy="680622"/>
              </a:xfrm>
              <a:prstGeom prst="rect">
                <a:avLst/>
              </a:prstGeom>
              <a:noFill/>
              <a:ln w="9525">
                <a:noFill/>
                <a:miter lim="800000"/>
                <a:headEnd/>
                <a:tailEnd/>
              </a:ln>
            </p:spPr>
          </p:pic>
          <p:sp>
            <p:nvSpPr>
              <p:cNvPr id="40" name="矩形 69"/>
              <p:cNvSpPr>
                <a:spLocks noChangeArrowheads="1"/>
              </p:cNvSpPr>
              <p:nvPr/>
            </p:nvSpPr>
            <p:spPr bwMode="auto">
              <a:xfrm>
                <a:off x="3087911" y="6174732"/>
                <a:ext cx="1157369" cy="437043"/>
              </a:xfrm>
              <a:prstGeom prst="rect">
                <a:avLst/>
              </a:prstGeom>
              <a:noFill/>
              <a:ln w="9525">
                <a:noFill/>
                <a:miter lim="800000"/>
                <a:headEnd/>
                <a:tailEnd/>
              </a:ln>
            </p:spPr>
            <p:txBody>
              <a:bodyPr wrap="none" lIns="0" rIns="0">
                <a:spAutoFit/>
              </a:bodyPr>
              <a:lstStyle/>
              <a:p>
                <a:pPr algn="ctr">
                  <a:lnSpc>
                    <a:spcPct val="80000"/>
                  </a:lnSpc>
                </a:pPr>
                <a:r>
                  <a:rPr lang="en-US" altLang="zh-CN" sz="1400" b="0">
                    <a:latin typeface="Times New Roman" pitchFamily="18" charset="0"/>
                    <a:ea typeface="黑体" pitchFamily="49" charset="-122"/>
                  </a:rPr>
                  <a:t>   Donald Knuth</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1974</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15" name="组合 20"/>
            <p:cNvGrpSpPr>
              <a:grpSpLocks/>
            </p:cNvGrpSpPr>
            <p:nvPr/>
          </p:nvGrpSpPr>
          <p:grpSpPr bwMode="auto">
            <a:xfrm>
              <a:off x="6757640" y="1928958"/>
              <a:ext cx="1431548" cy="1081676"/>
              <a:chOff x="970603" y="2603813"/>
              <a:chExt cx="1431548" cy="1081676"/>
            </a:xfrm>
          </p:grpSpPr>
          <p:pic>
            <p:nvPicPr>
              <p:cNvPr id="37" name="Picture 5" descr="C:\Users\Ting\Desktop\cook.jpg"/>
              <p:cNvPicPr>
                <a:picLocks noChangeAspect="1" noChangeArrowheads="1"/>
              </p:cNvPicPr>
              <p:nvPr/>
            </p:nvPicPr>
            <p:blipFill>
              <a:blip r:embed="rId8"/>
              <a:srcRect/>
              <a:stretch>
                <a:fillRect/>
              </a:stretch>
            </p:blipFill>
            <p:spPr bwMode="auto">
              <a:xfrm>
                <a:off x="1449495" y="2603813"/>
                <a:ext cx="863860" cy="680400"/>
              </a:xfrm>
              <a:prstGeom prst="rect">
                <a:avLst/>
              </a:prstGeom>
              <a:noFill/>
              <a:ln w="9525">
                <a:noFill/>
                <a:miter lim="800000"/>
                <a:headEnd/>
                <a:tailEnd/>
              </a:ln>
            </p:spPr>
          </p:pic>
          <p:sp>
            <p:nvSpPr>
              <p:cNvPr id="38" name="矩形 8"/>
              <p:cNvSpPr>
                <a:spLocks noChangeArrowheads="1"/>
              </p:cNvSpPr>
              <p:nvPr/>
            </p:nvSpPr>
            <p:spPr bwMode="auto">
              <a:xfrm>
                <a:off x="970603" y="3248446"/>
                <a:ext cx="1431548" cy="437043"/>
              </a:xfrm>
              <a:prstGeom prst="rect">
                <a:avLst/>
              </a:prstGeom>
              <a:noFill/>
              <a:ln w="9525">
                <a:noFill/>
                <a:miter lim="800000"/>
                <a:headEnd/>
                <a:tailEnd/>
              </a:ln>
            </p:spPr>
            <p:txBody>
              <a:bodyPr>
                <a:spAutoFit/>
              </a:bodyPr>
              <a:lstStyle/>
              <a:p>
                <a:pPr algn="ctr">
                  <a:lnSpc>
                    <a:spcPct val="80000"/>
                  </a:lnSpc>
                </a:pPr>
                <a:r>
                  <a:rPr lang="en-US" altLang="zh-CN" sz="1400" b="0">
                    <a:latin typeface="Times New Roman" pitchFamily="18" charset="0"/>
                    <a:ea typeface="黑体" pitchFamily="49" charset="-122"/>
                  </a:rPr>
                  <a:t>    Stephen Cook</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1982</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18" name="组合 44"/>
            <p:cNvGrpSpPr>
              <a:grpSpLocks/>
            </p:cNvGrpSpPr>
            <p:nvPr/>
          </p:nvGrpSpPr>
          <p:grpSpPr bwMode="auto">
            <a:xfrm>
              <a:off x="6320400" y="3166661"/>
              <a:ext cx="1178528" cy="1063907"/>
              <a:chOff x="3455646" y="2221630"/>
              <a:chExt cx="1178528" cy="1063907"/>
            </a:xfrm>
          </p:grpSpPr>
          <p:pic>
            <p:nvPicPr>
              <p:cNvPr id="35" name="Picture 4" descr="C:\Users\Ting\Desktop\manuel.jpg"/>
              <p:cNvPicPr>
                <a:picLocks noChangeAspect="1" noChangeArrowheads="1"/>
              </p:cNvPicPr>
              <p:nvPr/>
            </p:nvPicPr>
            <p:blipFill>
              <a:blip r:embed="rId9"/>
              <a:srcRect/>
              <a:stretch>
                <a:fillRect/>
              </a:stretch>
            </p:blipFill>
            <p:spPr bwMode="auto">
              <a:xfrm>
                <a:off x="3684370" y="2221630"/>
                <a:ext cx="792088" cy="633600"/>
              </a:xfrm>
              <a:prstGeom prst="rect">
                <a:avLst/>
              </a:prstGeom>
              <a:noFill/>
              <a:ln w="9525">
                <a:noFill/>
                <a:miter lim="800000"/>
                <a:headEnd/>
                <a:tailEnd/>
              </a:ln>
            </p:spPr>
          </p:pic>
          <p:sp>
            <p:nvSpPr>
              <p:cNvPr id="36" name="矩形 64"/>
              <p:cNvSpPr>
                <a:spLocks noChangeArrowheads="1"/>
              </p:cNvSpPr>
              <p:nvPr/>
            </p:nvSpPr>
            <p:spPr bwMode="auto">
              <a:xfrm>
                <a:off x="3455646" y="2848494"/>
                <a:ext cx="1178528" cy="437043"/>
              </a:xfrm>
              <a:prstGeom prst="rect">
                <a:avLst/>
              </a:prstGeom>
              <a:noFill/>
              <a:ln w="9525">
                <a:noFill/>
                <a:miter lim="800000"/>
                <a:headEnd/>
                <a:tailEnd/>
              </a:ln>
            </p:spPr>
            <p:txBody>
              <a:bodyPr wrap="none">
                <a:spAutoFit/>
              </a:bodyPr>
              <a:lstStyle/>
              <a:p>
                <a:pPr algn="ctr">
                  <a:lnSpc>
                    <a:spcPct val="80000"/>
                  </a:lnSpc>
                </a:pPr>
                <a:r>
                  <a:rPr lang="en-US" altLang="zh-CN" sz="1400" b="0">
                    <a:latin typeface="Times New Roman" pitchFamily="18" charset="0"/>
                    <a:ea typeface="黑体" pitchFamily="49" charset="-122"/>
                  </a:rPr>
                  <a:t>Manuel Blum</a:t>
                </a:r>
              </a:p>
              <a:p>
                <a:pPr algn="ctr">
                  <a:lnSpc>
                    <a:spcPct val="80000"/>
                  </a:lnSpc>
                </a:pP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1995</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grpSp>
        <p:grpSp>
          <p:nvGrpSpPr>
            <p:cNvPr id="19" name="组合 45"/>
            <p:cNvGrpSpPr>
              <a:grpSpLocks/>
            </p:cNvGrpSpPr>
            <p:nvPr/>
          </p:nvGrpSpPr>
          <p:grpSpPr bwMode="auto">
            <a:xfrm>
              <a:off x="5454257" y="3166661"/>
              <a:ext cx="1087359" cy="1088335"/>
              <a:chOff x="1427431" y="5135100"/>
              <a:chExt cx="1087359" cy="1088335"/>
            </a:xfrm>
          </p:grpSpPr>
          <p:sp>
            <p:nvSpPr>
              <p:cNvPr id="33" name="矩形 61"/>
              <p:cNvSpPr>
                <a:spLocks noChangeArrowheads="1"/>
              </p:cNvSpPr>
              <p:nvPr/>
            </p:nvSpPr>
            <p:spPr bwMode="auto">
              <a:xfrm>
                <a:off x="1427431" y="5700215"/>
                <a:ext cx="989951" cy="523220"/>
              </a:xfrm>
              <a:prstGeom prst="rect">
                <a:avLst/>
              </a:prstGeom>
              <a:noFill/>
              <a:ln w="9525">
                <a:noFill/>
                <a:miter lim="800000"/>
                <a:headEnd/>
                <a:tailEnd/>
              </a:ln>
            </p:spPr>
            <p:txBody>
              <a:bodyPr wrap="none" lIns="0" rIns="0">
                <a:spAutoFit/>
              </a:bodyPr>
              <a:lstStyle/>
              <a:p>
                <a:pPr algn="ctr"/>
                <a:r>
                  <a:rPr lang="en-US" altLang="zh-CN" sz="1400" b="0">
                    <a:latin typeface="Times New Roman" pitchFamily="18" charset="0"/>
                    <a:ea typeface="黑体" pitchFamily="49" charset="-122"/>
                  </a:rPr>
                  <a:t>Leslie Valiant</a:t>
                </a:r>
              </a:p>
              <a:p>
                <a:pPr algn="ctr"/>
                <a:r>
                  <a:rPr lang="zh-CN" altLang="en-US" sz="1400" b="0">
                    <a:latin typeface="Times New Roman" pitchFamily="18" charset="0"/>
                    <a:ea typeface="黑体" pitchFamily="49" charset="-122"/>
                  </a:rPr>
                  <a:t>（</a:t>
                </a:r>
                <a:r>
                  <a:rPr lang="en-US" altLang="zh-CN" sz="1400" b="0">
                    <a:latin typeface="Times New Roman" pitchFamily="18" charset="0"/>
                    <a:ea typeface="黑体" pitchFamily="49" charset="-122"/>
                  </a:rPr>
                  <a:t>2010</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34" name="Picture 6" descr="C:\Users\Ting\Desktop\leslie.jpg"/>
              <p:cNvPicPr>
                <a:picLocks noChangeAspect="1" noChangeArrowheads="1"/>
              </p:cNvPicPr>
              <p:nvPr/>
            </p:nvPicPr>
            <p:blipFill>
              <a:blip r:embed="rId10"/>
              <a:srcRect/>
              <a:stretch>
                <a:fillRect/>
              </a:stretch>
            </p:blipFill>
            <p:spPr bwMode="auto">
              <a:xfrm>
                <a:off x="1578686" y="5135100"/>
                <a:ext cx="936104" cy="633600"/>
              </a:xfrm>
              <a:prstGeom prst="rect">
                <a:avLst/>
              </a:prstGeom>
              <a:noFill/>
              <a:ln w="9525">
                <a:noFill/>
                <a:miter lim="800000"/>
                <a:headEnd/>
                <a:tailEnd/>
              </a:ln>
            </p:spPr>
          </p:pic>
        </p:grpSp>
        <p:grpSp>
          <p:nvGrpSpPr>
            <p:cNvPr id="20" name="组合 46"/>
            <p:cNvGrpSpPr>
              <a:grpSpLocks/>
            </p:cNvGrpSpPr>
            <p:nvPr/>
          </p:nvGrpSpPr>
          <p:grpSpPr bwMode="auto">
            <a:xfrm>
              <a:off x="7470594" y="4356922"/>
              <a:ext cx="1440045" cy="1214852"/>
              <a:chOff x="6666062" y="4191698"/>
              <a:chExt cx="1520049" cy="1214852"/>
            </a:xfrm>
          </p:grpSpPr>
          <p:sp>
            <p:nvSpPr>
              <p:cNvPr id="30" name="矩形 29"/>
              <p:cNvSpPr/>
              <p:nvPr/>
            </p:nvSpPr>
            <p:spPr>
              <a:xfrm>
                <a:off x="6666062" y="4796864"/>
                <a:ext cx="1520018" cy="609686"/>
              </a:xfrm>
              <a:prstGeom prst="rect">
                <a:avLst/>
              </a:prstGeom>
            </p:spPr>
            <p:txBody>
              <a:bodyPr lIns="0" rIns="0">
                <a:spAutoFit/>
              </a:bodyPr>
              <a:lstStyle/>
              <a:p>
                <a:pPr algn="ctr">
                  <a:lnSpc>
                    <a:spcPct val="80000"/>
                  </a:lnSpc>
                  <a:buFont typeface="Arial" panose="020B0604020202020204" pitchFamily="34" charset="0"/>
                  <a:buNone/>
                  <a:defRPr/>
                </a:pPr>
                <a:r>
                  <a:rPr lang="en-US" altLang="zh-CN" sz="1400" noProof="1">
                    <a:latin typeface="Times New Roman" pitchFamily="18" charset="0"/>
                    <a:ea typeface="黑体" pitchFamily="49" charset="-122"/>
                    <a:cs typeface="Times New Roman" pitchFamily="18" charset="0"/>
                  </a:rPr>
                  <a:t>Shafi Goldwasser</a:t>
                </a:r>
              </a:p>
              <a:p>
                <a:pPr algn="ctr">
                  <a:lnSpc>
                    <a:spcPct val="80000"/>
                  </a:lnSpc>
                  <a:buFont typeface="Arial" panose="020B0604020202020204" pitchFamily="34" charset="0"/>
                  <a:buNone/>
                  <a:defRPr/>
                </a:pPr>
                <a:r>
                  <a:rPr lang="en-US" altLang="zh-CN" sz="1400" noProof="1">
                    <a:latin typeface="Times New Roman" pitchFamily="18" charset="0"/>
                    <a:ea typeface="黑体" pitchFamily="49" charset="-122"/>
                    <a:cs typeface="Times New Roman" pitchFamily="18" charset="0"/>
                  </a:rPr>
                  <a:t> Silvio Micali</a:t>
                </a:r>
              </a:p>
              <a:p>
                <a:pPr algn="ctr">
                  <a:lnSpc>
                    <a:spcPct val="80000"/>
                  </a:lnSpc>
                  <a:buFont typeface="Arial" panose="020B0604020202020204" pitchFamily="34" charset="0"/>
                  <a:buNone/>
                  <a:defRPr/>
                </a:pPr>
                <a:r>
                  <a:rPr lang="zh-CN" altLang="en-US" sz="1400" cap="all" noProof="1">
                    <a:latin typeface="Times New Roman" pitchFamily="18" charset="0"/>
                    <a:ea typeface="黑体" pitchFamily="49" charset="-122"/>
                    <a:cs typeface="Times New Roman" pitchFamily="18" charset="0"/>
                  </a:rPr>
                  <a:t>（</a:t>
                </a:r>
                <a:r>
                  <a:rPr lang="en-US" altLang="zh-CN" sz="1400" cap="all" noProof="1">
                    <a:latin typeface="Times New Roman" pitchFamily="18" charset="0"/>
                    <a:ea typeface="黑体" pitchFamily="49" charset="-122"/>
                    <a:cs typeface="Times New Roman" pitchFamily="18" charset="0"/>
                  </a:rPr>
                  <a:t>2012</a:t>
                </a:r>
                <a:r>
                  <a:rPr lang="zh-CN" altLang="en-US" sz="1400" cap="all" noProof="1">
                    <a:latin typeface="Times New Roman" pitchFamily="18" charset="0"/>
                    <a:ea typeface="黑体" pitchFamily="49" charset="-122"/>
                    <a:cs typeface="Times New Roman" pitchFamily="18" charset="0"/>
                  </a:rPr>
                  <a:t>）</a:t>
                </a:r>
                <a:endParaRPr lang="en-US" altLang="zh-CN" sz="1400" cap="all" noProof="1">
                  <a:latin typeface="Times New Roman" pitchFamily="18" charset="0"/>
                  <a:ea typeface="黑体" pitchFamily="49" charset="-122"/>
                  <a:cs typeface="Times New Roman" pitchFamily="18" charset="0"/>
                </a:endParaRPr>
              </a:p>
            </p:txBody>
          </p:sp>
          <p:pic>
            <p:nvPicPr>
              <p:cNvPr id="31" name="Picture 7" descr="C:\Users\Ting\Desktop\shafi.jpg"/>
              <p:cNvPicPr>
                <a:picLocks noChangeAspect="1" noChangeArrowheads="1"/>
              </p:cNvPicPr>
              <p:nvPr/>
            </p:nvPicPr>
            <p:blipFill>
              <a:blip r:embed="rId11"/>
              <a:srcRect/>
              <a:stretch>
                <a:fillRect/>
              </a:stretch>
            </p:blipFill>
            <p:spPr bwMode="auto">
              <a:xfrm>
                <a:off x="6741949" y="4191698"/>
                <a:ext cx="760085" cy="634173"/>
              </a:xfrm>
              <a:prstGeom prst="rect">
                <a:avLst/>
              </a:prstGeom>
              <a:noFill/>
              <a:ln w="9525">
                <a:noFill/>
                <a:miter lim="800000"/>
                <a:headEnd/>
                <a:tailEnd/>
              </a:ln>
            </p:spPr>
          </p:pic>
          <p:pic>
            <p:nvPicPr>
              <p:cNvPr id="32" name="Picture 8" descr="C:\Users\Ting\Desktop\silvio.jpg"/>
              <p:cNvPicPr>
                <a:picLocks noChangeAspect="1" noChangeArrowheads="1"/>
              </p:cNvPicPr>
              <p:nvPr/>
            </p:nvPicPr>
            <p:blipFill>
              <a:blip r:embed="rId12"/>
              <a:srcRect/>
              <a:stretch>
                <a:fillRect/>
              </a:stretch>
            </p:blipFill>
            <p:spPr bwMode="auto">
              <a:xfrm>
                <a:off x="7502034" y="4191698"/>
                <a:ext cx="684077" cy="634173"/>
              </a:xfrm>
              <a:prstGeom prst="rect">
                <a:avLst/>
              </a:prstGeom>
              <a:noFill/>
              <a:ln w="9525">
                <a:noFill/>
                <a:miter lim="800000"/>
                <a:headEnd/>
                <a:tailEnd/>
              </a:ln>
            </p:spPr>
          </p:pic>
        </p:grpSp>
        <p:grpSp>
          <p:nvGrpSpPr>
            <p:cNvPr id="21" name="组合 63"/>
            <p:cNvGrpSpPr>
              <a:grpSpLocks/>
            </p:cNvGrpSpPr>
            <p:nvPr/>
          </p:nvGrpSpPr>
          <p:grpSpPr bwMode="auto">
            <a:xfrm>
              <a:off x="5690220" y="1916832"/>
              <a:ext cx="1546076" cy="1257470"/>
              <a:chOff x="827584" y="5333759"/>
              <a:chExt cx="1546076" cy="1257470"/>
            </a:xfrm>
          </p:grpSpPr>
          <p:sp>
            <p:nvSpPr>
              <p:cNvPr id="27" name="矩形 50"/>
              <p:cNvSpPr>
                <a:spLocks noChangeArrowheads="1"/>
              </p:cNvSpPr>
              <p:nvPr/>
            </p:nvSpPr>
            <p:spPr bwMode="auto">
              <a:xfrm>
                <a:off x="880610" y="5981831"/>
                <a:ext cx="1370888" cy="609398"/>
              </a:xfrm>
              <a:prstGeom prst="rect">
                <a:avLst/>
              </a:prstGeom>
              <a:noFill/>
              <a:ln w="9525">
                <a:noFill/>
                <a:miter lim="800000"/>
                <a:headEnd/>
                <a:tailEnd/>
              </a:ln>
            </p:spPr>
            <p:txBody>
              <a:bodyPr wrap="none">
                <a:spAutoFit/>
              </a:bodyPr>
              <a:lstStyle/>
              <a:p>
                <a:pPr algn="ctr">
                  <a:lnSpc>
                    <a:spcPct val="80000"/>
                  </a:lnSpc>
                </a:pPr>
                <a:r>
                  <a:rPr lang="en-US" altLang="zh-CN" sz="1400" b="0">
                    <a:latin typeface="Times New Roman" pitchFamily="18" charset="0"/>
                    <a:ea typeface="黑体" pitchFamily="49" charset="-122"/>
                  </a:rPr>
                  <a:t>John E Hopcroft</a:t>
                </a:r>
              </a:p>
              <a:p>
                <a:pPr algn="ctr">
                  <a:lnSpc>
                    <a:spcPct val="80000"/>
                  </a:lnSpc>
                </a:pPr>
                <a:r>
                  <a:rPr lang="en-US" altLang="zh-CN" sz="1400" b="0">
                    <a:latin typeface="Times New Roman" pitchFamily="18" charset="0"/>
                    <a:ea typeface="黑体" pitchFamily="49" charset="-122"/>
                  </a:rPr>
                  <a:t>Robert Tarjan </a:t>
                </a:r>
              </a:p>
              <a:p>
                <a:pPr algn="ctr">
                  <a:lnSpc>
                    <a:spcPct val="80000"/>
                  </a:lnSpc>
                </a:pPr>
                <a:r>
                  <a:rPr lang="en-US" altLang="zh-CN" sz="1400" b="0">
                    <a:latin typeface="Times New Roman" pitchFamily="18" charset="0"/>
                    <a:ea typeface="黑体" pitchFamily="49" charset="-122"/>
                  </a:rPr>
                  <a:t>(1986</a:t>
                </a:r>
                <a:r>
                  <a:rPr lang="zh-CN" altLang="en-US" sz="1400" b="0">
                    <a:latin typeface="Times New Roman" pitchFamily="18" charset="0"/>
                    <a:ea typeface="黑体" pitchFamily="49" charset="-122"/>
                  </a:rPr>
                  <a:t>）</a:t>
                </a:r>
                <a:endParaRPr lang="en-US" altLang="zh-CN" sz="1400" b="0">
                  <a:latin typeface="Times New Roman" pitchFamily="18" charset="0"/>
                  <a:ea typeface="黑体" pitchFamily="49" charset="-122"/>
                </a:endParaRPr>
              </a:p>
            </p:txBody>
          </p:sp>
          <p:pic>
            <p:nvPicPr>
              <p:cNvPr id="28" name="Picture 2" descr="C:\Users\Ting\Desktop\jone.jpg"/>
              <p:cNvPicPr>
                <a:picLocks noChangeAspect="1" noChangeArrowheads="1"/>
              </p:cNvPicPr>
              <p:nvPr/>
            </p:nvPicPr>
            <p:blipFill>
              <a:blip r:embed="rId13"/>
              <a:srcRect/>
              <a:stretch>
                <a:fillRect/>
              </a:stretch>
            </p:blipFill>
            <p:spPr bwMode="auto">
              <a:xfrm>
                <a:off x="827584" y="5333759"/>
                <a:ext cx="720080" cy="654050"/>
              </a:xfrm>
              <a:prstGeom prst="rect">
                <a:avLst/>
              </a:prstGeom>
              <a:noFill/>
              <a:ln w="9525">
                <a:noFill/>
                <a:miter lim="800000"/>
                <a:headEnd/>
                <a:tailEnd/>
              </a:ln>
            </p:spPr>
          </p:pic>
          <p:pic>
            <p:nvPicPr>
              <p:cNvPr id="29" name="Picture 4" descr="C:\Users\Ting\Desktop\robert.jpg"/>
              <p:cNvPicPr>
                <a:picLocks noChangeAspect="1" noChangeArrowheads="1"/>
              </p:cNvPicPr>
              <p:nvPr/>
            </p:nvPicPr>
            <p:blipFill>
              <a:blip r:embed="rId14"/>
              <a:srcRect/>
              <a:stretch>
                <a:fillRect/>
              </a:stretch>
            </p:blipFill>
            <p:spPr bwMode="auto">
              <a:xfrm>
                <a:off x="1547664" y="5333759"/>
                <a:ext cx="825996" cy="642102"/>
              </a:xfrm>
              <a:prstGeom prst="rect">
                <a:avLst/>
              </a:prstGeom>
              <a:noFill/>
              <a:ln w="9525">
                <a:noFill/>
                <a:miter lim="800000"/>
                <a:headEnd/>
                <a:tailEnd/>
              </a:ln>
            </p:spPr>
          </p:pic>
        </p:grpSp>
        <p:pic>
          <p:nvPicPr>
            <p:cNvPr id="26" name="Picture 2" descr="C:\Users\Ting\Desktop\logo_turing.png"/>
            <p:cNvPicPr>
              <a:picLocks noChangeAspect="1" noChangeArrowheads="1"/>
            </p:cNvPicPr>
            <p:nvPr/>
          </p:nvPicPr>
          <p:blipFill>
            <a:blip r:embed="rId15"/>
            <a:srcRect/>
            <a:stretch>
              <a:fillRect/>
            </a:stretch>
          </p:blipFill>
          <p:spPr bwMode="auto">
            <a:xfrm>
              <a:off x="5610973" y="4331196"/>
              <a:ext cx="1872208" cy="1080120"/>
            </a:xfrm>
            <a:prstGeom prst="rect">
              <a:avLst/>
            </a:prstGeom>
            <a:noFill/>
            <a:ln w="9525">
              <a:noFill/>
              <a:miter lim="800000"/>
              <a:headEnd/>
              <a:tailEnd/>
            </a:ln>
          </p:spPr>
        </p:pic>
      </p:grpSp>
      <p:sp>
        <p:nvSpPr>
          <p:cNvPr id="44" name="圆角矩形 52"/>
          <p:cNvSpPr>
            <a:spLocks noChangeArrowheads="1"/>
          </p:cNvSpPr>
          <p:nvPr/>
        </p:nvSpPr>
        <p:spPr bwMode="auto">
          <a:xfrm>
            <a:off x="4572000" y="5286388"/>
            <a:ext cx="4535487" cy="1393825"/>
          </a:xfrm>
          <a:prstGeom prst="roundRect">
            <a:avLst>
              <a:gd name="adj" fmla="val 5815"/>
            </a:avLst>
          </a:prstGeom>
          <a:blipFill dpi="0" rotWithShape="1">
            <a:blip r:embed="rId16"/>
            <a:srcRect/>
            <a:tile tx="0" ty="0" sx="100000" sy="100000" flip="none" algn="tl"/>
          </a:blipFill>
          <a:ln w="38100">
            <a:solidFill>
              <a:srgbClr val="C00000"/>
            </a:solidFill>
            <a:miter lim="800000"/>
            <a:headEnd/>
            <a:tailEnd/>
          </a:ln>
        </p:spPr>
        <p:txBody>
          <a:bodyPr anchor="ctr"/>
          <a:lstStyle/>
          <a:p>
            <a:pPr>
              <a:lnSpc>
                <a:spcPct val="110000"/>
              </a:lnSpc>
            </a:pPr>
            <a:r>
              <a:rPr lang="en-US" altLang="zh-CN" sz="2400">
                <a:solidFill>
                  <a:srgbClr val="FF0000"/>
                </a:solidFill>
                <a:latin typeface="黑体" pitchFamily="49" charset="-122"/>
                <a:ea typeface="黑体" pitchFamily="49" charset="-122"/>
                <a:sym typeface="Wingdings" pitchFamily="2" charset="2"/>
              </a:rPr>
              <a:t>21</a:t>
            </a:r>
            <a:r>
              <a:rPr lang="zh-CN" altLang="en-US" sz="2400">
                <a:solidFill>
                  <a:srgbClr val="FF0000"/>
                </a:solidFill>
                <a:latin typeface="黑体" pitchFamily="49" charset="-122"/>
                <a:ea typeface="黑体" pitchFamily="49" charset="-122"/>
                <a:sym typeface="Wingdings" pitchFamily="2" charset="2"/>
              </a:rPr>
              <a:t>世纪－大数据时代：计算复杂度与算法理论是否有新的理论问题和新方法？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out)">
                                      <p:cBhvr>
                                        <p:cTn id="1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61"/>
          <p:cNvGrpSpPr>
            <a:grpSpLocks/>
          </p:cNvGrpSpPr>
          <p:nvPr/>
        </p:nvGrpSpPr>
        <p:grpSpPr bwMode="auto">
          <a:xfrm>
            <a:off x="2814638" y="2380425"/>
            <a:ext cx="5861050" cy="3176588"/>
            <a:chOff x="2814091" y="3121625"/>
            <a:chExt cx="5861863" cy="3176588"/>
          </a:xfrm>
        </p:grpSpPr>
        <p:sp>
          <p:nvSpPr>
            <p:cNvPr id="54" name="Chord 2"/>
            <p:cNvSpPr>
              <a:spLocks/>
            </p:cNvSpPr>
            <p:nvPr/>
          </p:nvSpPr>
          <p:spPr bwMode="auto">
            <a:xfrm rot="6732850">
              <a:off x="5303062" y="2925321"/>
              <a:ext cx="3176588" cy="3569195"/>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10274" name="TextBox 5"/>
            <p:cNvSpPr txBox="1">
              <a:spLocks noChangeArrowheads="1"/>
            </p:cNvSpPr>
            <p:nvPr/>
          </p:nvSpPr>
          <p:spPr bwMode="auto">
            <a:xfrm>
              <a:off x="5875112" y="3248165"/>
              <a:ext cx="2165779" cy="415550"/>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1" name="右箭头 60"/>
            <p:cNvSpPr/>
            <p:nvPr/>
          </p:nvSpPr>
          <p:spPr>
            <a:xfrm>
              <a:off x="2814091" y="3272438"/>
              <a:ext cx="2802326"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3" name="组合 63"/>
          <p:cNvGrpSpPr>
            <a:grpSpLocks/>
          </p:cNvGrpSpPr>
          <p:nvPr/>
        </p:nvGrpSpPr>
        <p:grpSpPr bwMode="auto">
          <a:xfrm>
            <a:off x="4276725" y="2910650"/>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0272"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0244" name="标题 1"/>
          <p:cNvSpPr>
            <a:spLocks noGrp="1"/>
          </p:cNvSpPr>
          <p:nvPr>
            <p:ph type="title"/>
          </p:nvPr>
        </p:nvSpPr>
        <p:spPr/>
        <p:txBody>
          <a:bodyPr/>
          <a:lstStyle/>
          <a:p>
            <a:r>
              <a:rPr lang="en-US" altLang="zh-CN" sz="3600" b="1" dirty="0" err="1" smtClean="0">
                <a:solidFill>
                  <a:srgbClr val="C00000"/>
                </a:solidFill>
              </a:rPr>
              <a:t>回答“可计算”问题</a:t>
            </a:r>
            <a:r>
              <a:rPr lang="en-US" altLang="zh-CN" sz="3600" b="1" dirty="0" smtClean="0">
                <a:solidFill>
                  <a:srgbClr val="C00000"/>
                </a:solidFill>
              </a:rPr>
              <a:t>(1)</a:t>
            </a:r>
            <a:endParaRPr b="1" dirty="0" smtClean="0"/>
          </a:p>
        </p:txBody>
      </p:sp>
      <p:sp>
        <p:nvSpPr>
          <p:cNvPr id="6" name="矩形 5"/>
          <p:cNvSpPr/>
          <p:nvPr/>
        </p:nvSpPr>
        <p:spPr>
          <a:xfrm>
            <a:off x="827584" y="622815"/>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4" name="组合 27"/>
          <p:cNvGrpSpPr>
            <a:grpSpLocks/>
          </p:cNvGrpSpPr>
          <p:nvPr/>
        </p:nvGrpSpPr>
        <p:grpSpPr bwMode="auto">
          <a:xfrm>
            <a:off x="107504" y="1463693"/>
            <a:ext cx="4104592" cy="4537075"/>
            <a:chOff x="35157" y="1772816"/>
            <a:chExt cx="4104795" cy="4536503"/>
          </a:xfrm>
          <a:solidFill>
            <a:schemeClr val="bg1"/>
          </a:solidFill>
        </p:grpSpPr>
        <p:grpSp>
          <p:nvGrpSpPr>
            <p:cNvPr id="5" name="组合 28"/>
            <p:cNvGrpSpPr>
              <a:grpSpLocks/>
            </p:cNvGrpSpPr>
            <p:nvPr/>
          </p:nvGrpSpPr>
          <p:grpSpPr bwMode="auto">
            <a:xfrm>
              <a:off x="107504" y="1772816"/>
              <a:ext cx="4032448" cy="2520111"/>
              <a:chOff x="107504" y="1772816"/>
              <a:chExt cx="4032448" cy="2520111"/>
            </a:xfrm>
            <a:grpFill/>
          </p:grpSpPr>
          <p:grpSp>
            <p:nvGrpSpPr>
              <p:cNvPr id="7"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8"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9"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grpSp>
        <p:nvGrpSpPr>
          <p:cNvPr id="10" name="组合 64"/>
          <p:cNvGrpSpPr>
            <a:grpSpLocks/>
          </p:cNvGrpSpPr>
          <p:nvPr/>
        </p:nvGrpSpPr>
        <p:grpSpPr bwMode="auto">
          <a:xfrm>
            <a:off x="2230343" y="4002850"/>
            <a:ext cx="6913563" cy="1868488"/>
            <a:chOff x="2267410" y="4743765"/>
            <a:chExt cx="6913102" cy="1868743"/>
          </a:xfrm>
        </p:grpSpPr>
        <p:grpSp>
          <p:nvGrpSpPr>
            <p:cNvPr id="11" name="组合 26"/>
            <p:cNvGrpSpPr>
              <a:grpSpLocks/>
            </p:cNvGrpSpPr>
            <p:nvPr/>
          </p:nvGrpSpPr>
          <p:grpSpPr bwMode="auto">
            <a:xfrm>
              <a:off x="2267410" y="4743765"/>
              <a:ext cx="2160587" cy="1020764"/>
              <a:chOff x="2123975" y="4581129"/>
              <a:chExt cx="2159526" cy="1021174"/>
            </a:xfrm>
          </p:grpSpPr>
          <p:sp>
            <p:nvSpPr>
              <p:cNvPr id="10266"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0267"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686"/>
                <a:ext cx="997981" cy="648048"/>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873" y="4954393"/>
                <a:ext cx="1080485" cy="648048"/>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sp>
          <p:nvSpPr>
            <p:cNvPr id="10265" name="矩形 51" descr="羊皮纸"/>
            <p:cNvSpPr>
              <a:spLocks noChangeArrowheads="1"/>
            </p:cNvSpPr>
            <p:nvPr/>
          </p:nvSpPr>
          <p:spPr bwMode="auto">
            <a:xfrm>
              <a:off x="4488100" y="5495453"/>
              <a:ext cx="4692412" cy="1117055"/>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solidFill>
                    <a:srgbClr val="000000"/>
                  </a:solidFill>
                  <a:latin typeface="黑体" pitchFamily="49" charset="-122"/>
                  <a:ea typeface="黑体" pitchFamily="49" charset="-122"/>
                </a:rPr>
                <a:t>大数据下，考虑 </a:t>
              </a:r>
              <a:r>
                <a:rPr kumimoji="0" lang="en-US" altLang="zh-CN" b="1" i="1">
                  <a:solidFill>
                    <a:srgbClr val="FF0000"/>
                  </a:solidFill>
                  <a:latin typeface="黑体" pitchFamily="49" charset="-122"/>
                  <a:ea typeface="黑体" pitchFamily="49" charset="-122"/>
                </a:rPr>
                <a:t>x </a:t>
              </a:r>
              <a:r>
                <a:rPr kumimoji="0" lang="zh-CN" altLang="en-US" b="1">
                  <a:solidFill>
                    <a:srgbClr val="000000"/>
                  </a:solidFill>
                  <a:latin typeface="黑体" pitchFamily="49" charset="-122"/>
                  <a:ea typeface="黑体" pitchFamily="49" charset="-122"/>
                </a:rPr>
                <a:t>与</a:t>
              </a:r>
              <a:r>
                <a:rPr kumimoji="0" lang="en-US" altLang="zh-CN" b="1" i="1">
                  <a:solidFill>
                    <a:srgbClr val="FF0000"/>
                  </a:solidFill>
                  <a:latin typeface="黑体" pitchFamily="49" charset="-122"/>
                  <a:ea typeface="黑体" pitchFamily="49" charset="-122"/>
                </a:rPr>
                <a:t>F </a:t>
              </a:r>
              <a:r>
                <a:rPr kumimoji="0" lang="zh-CN" altLang="en-US" b="1">
                  <a:solidFill>
                    <a:srgbClr val="000000"/>
                  </a:solidFill>
                  <a:latin typeface="黑体" pitchFamily="49" charset="-122"/>
                  <a:ea typeface="黑体" pitchFamily="49" charset="-122"/>
                </a:rPr>
                <a:t>的耦合</a:t>
              </a:r>
              <a:endParaRPr kumimoji="0" lang="en-US" altLang="zh-CN" b="1">
                <a:solidFill>
                  <a:srgbClr val="000000"/>
                </a:solidFill>
                <a:latin typeface="黑体" pitchFamily="49" charset="-122"/>
                <a:ea typeface="黑体" pitchFamily="49" charset="-122"/>
              </a:endParaRPr>
            </a:p>
            <a:p>
              <a:pPr algn="ctr"/>
              <a:r>
                <a:rPr kumimoji="0" lang="zh-CN" altLang="en-US" b="1">
                  <a:solidFill>
                    <a:srgbClr val="000000"/>
                  </a:solidFill>
                  <a:latin typeface="黑体" pitchFamily="49" charset="-122"/>
                  <a:ea typeface="黑体" pitchFamily="49" charset="-122"/>
                </a:rPr>
                <a:t>传统认为易解问题</a:t>
              </a:r>
              <a:r>
                <a:rPr kumimoji="0" lang="en-US" altLang="zh-CN" b="1">
                  <a:solidFill>
                    <a:srgbClr val="000000"/>
                  </a:solidFill>
                  <a:latin typeface="黑体" pitchFamily="49" charset="-122"/>
                  <a:ea typeface="黑体" pitchFamily="49" charset="-122"/>
                </a:rPr>
                <a:t/>
              </a:r>
              <a:br>
                <a:rPr kumimoji="0" lang="en-US" altLang="zh-CN" b="1">
                  <a:solidFill>
                    <a:srgbClr val="000000"/>
                  </a:solidFill>
                  <a:latin typeface="黑体" pitchFamily="49" charset="-122"/>
                  <a:ea typeface="黑体" pitchFamily="49" charset="-122"/>
                </a:rPr>
              </a:br>
              <a:r>
                <a:rPr kumimoji="0" lang="zh-CN" altLang="en-US" b="1">
                  <a:solidFill>
                    <a:srgbClr val="000000"/>
                  </a:solidFill>
                  <a:latin typeface="黑体" pitchFamily="49" charset="-122"/>
                  <a:ea typeface="黑体" pitchFamily="49" charset="-122"/>
                </a:rPr>
                <a:t>可能成为“</a:t>
              </a:r>
              <a:r>
                <a:rPr kumimoji="0" lang="zh-CN" altLang="en-US" b="1">
                  <a:solidFill>
                    <a:srgbClr val="FF0000"/>
                  </a:solidFill>
                  <a:latin typeface="黑体" pitchFamily="49" charset="-122"/>
                  <a:ea typeface="黑体" pitchFamily="49" charset="-122"/>
                </a:rPr>
                <a:t>难解</a:t>
              </a:r>
              <a:r>
                <a:rPr kumimoji="0" lang="zh-CN" altLang="en-US" b="1">
                  <a:solidFill>
                    <a:srgbClr val="000000"/>
                  </a:solidFill>
                  <a:latin typeface="黑体" pitchFamily="49" charset="-122"/>
                  <a:ea typeface="黑体" pitchFamily="49" charset="-122"/>
                </a:rPr>
                <a:t>”问题！</a:t>
              </a:r>
              <a:endParaRPr lang="zh-CN" altLang="en-US" b="1">
                <a:solidFill>
                  <a:srgbClr val="C00000"/>
                </a:solidFill>
                <a:latin typeface="黑体" pitchFamily="49" charset="-122"/>
                <a:ea typeface="黑体" pitchFamily="49" charset="-122"/>
              </a:endParaRPr>
            </a:p>
          </p:txBody>
        </p:sp>
      </p:grpSp>
      <p:grpSp>
        <p:nvGrpSpPr>
          <p:cNvPr id="12" name="组合 77"/>
          <p:cNvGrpSpPr>
            <a:grpSpLocks/>
          </p:cNvGrpSpPr>
          <p:nvPr/>
        </p:nvGrpSpPr>
        <p:grpSpPr bwMode="auto">
          <a:xfrm>
            <a:off x="4457700" y="2936050"/>
            <a:ext cx="3878263" cy="1746250"/>
            <a:chOff x="4457514" y="3677010"/>
            <a:chExt cx="3878246" cy="1745914"/>
          </a:xfrm>
        </p:grpSpPr>
        <p:cxnSp>
          <p:nvCxnSpPr>
            <p:cNvPr id="58" name="Curved Connector 5"/>
            <p:cNvCxnSpPr>
              <a:cxnSpLocks noChangeShapeType="1"/>
            </p:cNvCxnSpPr>
            <p:nvPr/>
          </p:nvCxnSpPr>
          <p:spPr bwMode="auto">
            <a:xfrm rot="5400000">
              <a:off x="6019763" y="4435676"/>
              <a:ext cx="1660205" cy="142874"/>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3" name="组合 76"/>
            <p:cNvGrpSpPr>
              <a:grpSpLocks/>
            </p:cNvGrpSpPr>
            <p:nvPr/>
          </p:nvGrpSpPr>
          <p:grpSpPr bwMode="auto">
            <a:xfrm>
              <a:off x="4457514" y="3731385"/>
              <a:ext cx="3878246" cy="1691539"/>
              <a:chOff x="4457514" y="3731385"/>
              <a:chExt cx="3878246" cy="1691539"/>
            </a:xfrm>
          </p:grpSpPr>
          <p:sp>
            <p:nvSpPr>
              <p:cNvPr id="10257"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4" name="组合 75"/>
              <p:cNvGrpSpPr>
                <a:grpSpLocks/>
              </p:cNvGrpSpPr>
              <p:nvPr/>
            </p:nvGrpSpPr>
            <p:grpSpPr bwMode="auto">
              <a:xfrm>
                <a:off x="4457514" y="3731385"/>
                <a:ext cx="3878246" cy="1691539"/>
                <a:chOff x="4457514" y="3731385"/>
                <a:chExt cx="3878246" cy="1691539"/>
              </a:xfrm>
            </p:grpSpPr>
            <p:grpSp>
              <p:nvGrpSpPr>
                <p:cNvPr id="15"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153"/>
                    <a:ext cx="2320915" cy="280934"/>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422"/>
                    <a:ext cx="1512881" cy="169194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0260"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0261"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grpSp>
        <p:nvGrpSpPr>
          <p:cNvPr id="16" name="组合 2"/>
          <p:cNvGrpSpPr>
            <a:grpSpLocks/>
          </p:cNvGrpSpPr>
          <p:nvPr/>
        </p:nvGrpSpPr>
        <p:grpSpPr bwMode="auto">
          <a:xfrm>
            <a:off x="5292725" y="888175"/>
            <a:ext cx="3663950" cy="1223963"/>
            <a:chOff x="5371146" y="1412776"/>
            <a:chExt cx="3665350" cy="1224137"/>
          </a:xfrm>
        </p:grpSpPr>
        <p:sp>
          <p:nvSpPr>
            <p:cNvPr id="79" name="矩形 78"/>
            <p:cNvSpPr/>
            <p:nvPr/>
          </p:nvSpPr>
          <p:spPr>
            <a:xfrm>
              <a:off x="5650653" y="1820822"/>
              <a:ext cx="3385843"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如何定义大数据易解类？</a:t>
              </a:r>
            </a:p>
          </p:txBody>
        </p:sp>
        <p:sp>
          <p:nvSpPr>
            <p:cNvPr id="53" name="矩形 52"/>
            <p:cNvSpPr/>
            <p:nvPr/>
          </p:nvSpPr>
          <p:spPr>
            <a:xfrm>
              <a:off x="5650653" y="2205052"/>
              <a:ext cx="3385843"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lang="zh-CN" altLang="en-US" sz="1800" dirty="0"/>
                <a:t>如何判断给定查询是否为易解？</a:t>
              </a:r>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1</a:t>
              </a:r>
              <a:r>
                <a:rPr lang="zh-CN" altLang="en-US" sz="1800" b="1" dirty="0"/>
                <a:t>：易解类复杂性理论</a:t>
              </a:r>
            </a:p>
          </p:txBody>
        </p:sp>
      </p:grpSp>
      <p:sp>
        <p:nvSpPr>
          <p:cNvPr id="56"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8</a:t>
            </a:fld>
            <a:endParaRPr lang="zh-CN" altLang="en-US" dirty="0"/>
          </a:p>
        </p:txBody>
      </p:sp>
      <p:sp>
        <p:nvSpPr>
          <p:cNvPr id="57" name="矩形 28"/>
          <p:cNvSpPr>
            <a:spLocks noChangeArrowheads="1"/>
          </p:cNvSpPr>
          <p:nvPr/>
        </p:nvSpPr>
        <p:spPr bwMode="auto">
          <a:xfrm>
            <a:off x="36449" y="6215082"/>
            <a:ext cx="9107457" cy="576263"/>
          </a:xfrm>
          <a:prstGeom prst="rect">
            <a:avLst/>
          </a:prstGeom>
          <a:blipFill dpi="0" rotWithShape="1">
            <a:blip r:embed="rId2"/>
            <a:srcRect/>
            <a:tile tx="0" ty="0" sx="100000" sy="100000" flip="none" algn="tl"/>
          </a:blipFill>
          <a:ln w="25400">
            <a:solidFill>
              <a:schemeClr val="tx1"/>
            </a:solidFill>
            <a:miter lim="800000"/>
            <a:headEnd/>
            <a:tailEnd/>
          </a:ln>
        </p:spPr>
        <p:txBody>
          <a:bodyPr anchor="ctr"/>
          <a:lstStyle/>
          <a:p>
            <a:pPr marL="365125" indent="-365125" defTabSz="971550">
              <a:buClr>
                <a:schemeClr val="accent1"/>
              </a:buClr>
              <a:buSzPct val="90000"/>
            </a:pPr>
            <a:r>
              <a:rPr kumimoji="0" lang="zh-CN" altLang="en-US" sz="1600" b="1" dirty="0">
                <a:solidFill>
                  <a:srgbClr val="000000"/>
                </a:solidFill>
                <a:latin typeface="黑体" pitchFamily="49" charset="-122"/>
                <a:ea typeface="黑体" pitchFamily="49" charset="-122"/>
              </a:rPr>
              <a:t>针对传统易解成为实际</a:t>
            </a:r>
            <a:r>
              <a:rPr kumimoji="0" lang="zh-CN" altLang="en-US" sz="1600" b="1" dirty="0">
                <a:latin typeface="黑体" pitchFamily="49" charset="-122"/>
                <a:ea typeface="黑体" pitchFamily="49" charset="-122"/>
              </a:rPr>
              <a:t>难解</a:t>
            </a:r>
            <a:r>
              <a:rPr kumimoji="0" lang="zh-CN" altLang="en-US" sz="1600" b="1" dirty="0">
                <a:solidFill>
                  <a:srgbClr val="000000"/>
                </a:solidFill>
                <a:latin typeface="黑体" pitchFamily="49" charset="-122"/>
                <a:ea typeface="黑体" pitchFamily="49" charset="-122"/>
              </a:rPr>
              <a:t>问题，</a:t>
            </a:r>
            <a:r>
              <a:rPr kumimoji="0" lang="zh-CN" altLang="en-US" sz="1600" b="1" dirty="0">
                <a:solidFill>
                  <a:srgbClr val="C00000"/>
                </a:solidFill>
                <a:latin typeface="黑体" pitchFamily="49" charset="-122"/>
                <a:ea typeface="黑体" pitchFamily="49" charset="-122"/>
              </a:rPr>
              <a:t>提出大数据易解类复杂性</a:t>
            </a:r>
            <a:r>
              <a:rPr kumimoji="0" lang="zh-CN" altLang="en-US" sz="1600" b="1" dirty="0" smtClean="0">
                <a:solidFill>
                  <a:srgbClr val="C00000"/>
                </a:solidFill>
                <a:latin typeface="黑体" pitchFamily="49" charset="-122"/>
                <a:ea typeface="黑体" pitchFamily="49" charset="-122"/>
              </a:rPr>
              <a:t>理论；</a:t>
            </a:r>
            <a:r>
              <a:rPr lang="zh-CN" altLang="en-US" sz="1600" b="1" dirty="0" smtClean="0">
                <a:ea typeface="黑体" pitchFamily="49" charset="-122"/>
              </a:rPr>
              <a:t>发表在数据库领域顶级会议</a:t>
            </a:r>
            <a:r>
              <a:rPr lang="en-US" altLang="zh-CN" sz="1600" b="1" dirty="0" smtClean="0">
                <a:ea typeface="黑体" pitchFamily="49" charset="-122"/>
              </a:rPr>
              <a:t>VLDB ,</a:t>
            </a:r>
            <a:r>
              <a:rPr lang="zh-CN" altLang="en-US" sz="1600" b="1" dirty="0" smtClean="0">
                <a:ea typeface="黑体" pitchFamily="49" charset="-122"/>
              </a:rPr>
              <a:t>审稿专家认为</a:t>
            </a:r>
            <a:r>
              <a:rPr lang="en-US" altLang="zh-CN" sz="1600" b="1" dirty="0" smtClean="0">
                <a:ea typeface="黑体" pitchFamily="49" charset="-122"/>
              </a:rPr>
              <a:t>:</a:t>
            </a:r>
            <a:r>
              <a:rPr lang="zh-CN" altLang="en-US" sz="1600" b="1" dirty="0" smtClean="0">
                <a:ea typeface="黑体" pitchFamily="49" charset="-122"/>
              </a:rPr>
              <a:t>“</a:t>
            </a:r>
            <a:r>
              <a:rPr lang="en-US" altLang="zh-CN" sz="1600" b="1" i="1" dirty="0" smtClean="0">
                <a:ea typeface="黑体" pitchFamily="49" charset="-122"/>
              </a:rPr>
              <a:t>The paper is going to start a new line of research and </a:t>
            </a:r>
            <a:r>
              <a:rPr lang="en-US" altLang="zh-CN" sz="1600" b="1" dirty="0" smtClean="0">
                <a:ea typeface="黑体" pitchFamily="49" charset="-122"/>
              </a:rPr>
              <a:t>products </a:t>
            </a:r>
            <a:r>
              <a:rPr lang="zh-CN" altLang="en-US" sz="1600" b="1" dirty="0" smtClean="0">
                <a:ea typeface="黑体" pitchFamily="49" charset="-122"/>
              </a:rPr>
              <a:t>”</a:t>
            </a:r>
            <a:endParaRPr kumimoji="0" lang="zh-CN" altLang="en-US" sz="1600" b="1" dirty="0">
              <a:solidFill>
                <a:srgbClr val="C00000"/>
              </a:solidFill>
              <a:latin typeface="黑体" pitchFamily="49" charset="-122"/>
              <a:ea typeface="黑体" pitchFamily="49" charset="-122"/>
            </a:endParaRPr>
          </a:p>
        </p:txBody>
      </p:sp>
      <p:sp>
        <p:nvSpPr>
          <p:cNvPr id="62" name="圆角矩形 76"/>
          <p:cNvSpPr>
            <a:spLocks noChangeArrowheads="1"/>
          </p:cNvSpPr>
          <p:nvPr/>
        </p:nvSpPr>
        <p:spPr bwMode="auto">
          <a:xfrm>
            <a:off x="4357686" y="4643457"/>
            <a:ext cx="4786312" cy="1071563"/>
          </a:xfrm>
          <a:prstGeom prst="roundRect">
            <a:avLst>
              <a:gd name="adj" fmla="val 2125"/>
            </a:avLst>
          </a:prstGeom>
          <a:noFill/>
          <a:ln w="25400">
            <a:solidFill>
              <a:schemeClr val="tx1"/>
            </a:solidFill>
            <a:round/>
            <a:headEnd/>
            <a:tailEnd/>
          </a:ln>
        </p:spPr>
        <p:txBody>
          <a:bodyPr lIns="0" rIns="0" anchor="ctr"/>
          <a:lstStyle/>
          <a:p>
            <a:pPr marL="0" lvl="1"/>
            <a:r>
              <a:rPr kumimoji="0" lang="zh-CN" altLang="en-US" dirty="0">
                <a:latin typeface="黑体" pitchFamily="49" charset="-122"/>
              </a:rPr>
              <a:t>若硬盘读取速度</a:t>
            </a:r>
            <a:r>
              <a:rPr kumimoji="0" lang="en-US" altLang="zh-CN" dirty="0">
                <a:latin typeface="黑体" pitchFamily="49" charset="-122"/>
              </a:rPr>
              <a:t>6Gbps,</a:t>
            </a:r>
            <a:r>
              <a:rPr kumimoji="0" lang="en-US" altLang="zh-CN" dirty="0">
                <a:solidFill>
                  <a:srgbClr val="000099"/>
                </a:solidFill>
                <a:latin typeface="黑体" pitchFamily="49" charset="-122"/>
                <a:cs typeface="Times New Roman" pitchFamily="18" charset="0"/>
              </a:rPr>
              <a:t>log(|D|)</a:t>
            </a:r>
            <a:r>
              <a:rPr kumimoji="0" lang="zh-CN" altLang="en-US" dirty="0">
                <a:latin typeface="黑体" pitchFamily="49" charset="-122"/>
                <a:cs typeface="Times New Roman" pitchFamily="18" charset="0"/>
              </a:rPr>
              <a:t>时间扫描</a:t>
            </a:r>
            <a:endParaRPr kumimoji="0" lang="en-US" altLang="zh-CN" dirty="0">
              <a:latin typeface="黑体" pitchFamily="49" charset="-122"/>
              <a:cs typeface="Times New Roman" pitchFamily="18" charset="0"/>
            </a:endParaRPr>
          </a:p>
          <a:p>
            <a:pPr marL="71438" lvl="2">
              <a:buFont typeface="Arial" pitchFamily="34" charset="0"/>
              <a:buChar char="•"/>
            </a:pPr>
            <a:r>
              <a:rPr kumimoji="0" lang="en-US" altLang="zh-CN" dirty="0">
                <a:latin typeface="黑体" pitchFamily="49" charset="-122"/>
                <a:ea typeface="黑体" pitchFamily="49" charset="-122"/>
              </a:rPr>
              <a:t>1PB</a:t>
            </a:r>
            <a:r>
              <a:rPr kumimoji="0" lang="zh-CN" altLang="en-US" dirty="0">
                <a:latin typeface="黑体" pitchFamily="49" charset="-122"/>
                <a:ea typeface="黑体" pitchFamily="49" charset="-122"/>
              </a:rPr>
              <a:t>数据，只需</a:t>
            </a:r>
            <a:r>
              <a:rPr kumimoji="0" lang="en-US" altLang="zh-CN" dirty="0">
                <a:solidFill>
                  <a:srgbClr val="000099"/>
                </a:solidFill>
                <a:latin typeface="黑体" pitchFamily="49" charset="-122"/>
                <a:ea typeface="黑体" pitchFamily="49" charset="-122"/>
              </a:rPr>
              <a:t>15</a:t>
            </a:r>
            <a:r>
              <a:rPr kumimoji="0" lang="zh-CN" altLang="en-US" dirty="0">
                <a:solidFill>
                  <a:srgbClr val="000099"/>
                </a:solidFill>
                <a:latin typeface="黑体" pitchFamily="49" charset="-122"/>
                <a:ea typeface="黑体" pitchFamily="49" charset="-122"/>
              </a:rPr>
              <a:t>秒</a:t>
            </a:r>
            <a:r>
              <a:rPr kumimoji="0" lang="en-US" altLang="zh-CN" dirty="0">
                <a:latin typeface="黑体" pitchFamily="49" charset="-122"/>
                <a:ea typeface="黑体" pitchFamily="49" charset="-122"/>
              </a:rPr>
              <a:t>(</a:t>
            </a:r>
            <a:r>
              <a:rPr kumimoji="0" lang="en-US" altLang="zh-CN" i="1" dirty="0">
                <a:latin typeface="黑体" pitchFamily="49" charset="-122"/>
                <a:ea typeface="黑体" pitchFamily="49" charset="-122"/>
              </a:rPr>
              <a:t>v.s.</a:t>
            </a:r>
            <a:r>
              <a:rPr kumimoji="0" lang="en-US" altLang="zh-CN" dirty="0">
                <a:solidFill>
                  <a:srgbClr val="FF0000"/>
                </a:solidFill>
                <a:latin typeface="黑体" pitchFamily="49" charset="-122"/>
                <a:ea typeface="黑体" pitchFamily="49" charset="-122"/>
              </a:rPr>
              <a:t>1.99</a:t>
            </a:r>
            <a:r>
              <a:rPr kumimoji="0" lang="zh-CN" altLang="en-US" dirty="0">
                <a:solidFill>
                  <a:srgbClr val="FF0000"/>
                </a:solidFill>
                <a:latin typeface="黑体" pitchFamily="49" charset="-122"/>
                <a:ea typeface="黑体" pitchFamily="49" charset="-122"/>
              </a:rPr>
              <a:t>天</a:t>
            </a:r>
            <a:r>
              <a:rPr kumimoji="0" lang="zh-CN" altLang="en-US" dirty="0">
                <a:latin typeface="黑体" pitchFamily="49" charset="-122"/>
                <a:ea typeface="黑体" pitchFamily="49" charset="-122"/>
              </a:rPr>
              <a:t>）</a:t>
            </a:r>
            <a:r>
              <a:rPr kumimoji="0" lang="en-US" altLang="zh-CN" dirty="0">
                <a:solidFill>
                  <a:srgbClr val="000099"/>
                </a:solidFill>
                <a:latin typeface="黑体" pitchFamily="49" charset="-122"/>
                <a:ea typeface="黑体" pitchFamily="49" charset="-122"/>
              </a:rPr>
              <a:t> </a:t>
            </a:r>
          </a:p>
          <a:p>
            <a:pPr marL="71438" lvl="2">
              <a:buFont typeface="Arial" pitchFamily="34" charset="0"/>
              <a:buChar char="•"/>
            </a:pPr>
            <a:r>
              <a:rPr kumimoji="0" lang="en-US" altLang="zh-CN" dirty="0">
                <a:latin typeface="黑体" pitchFamily="49" charset="-122"/>
                <a:ea typeface="黑体" pitchFamily="49" charset="-122"/>
              </a:rPr>
              <a:t>1EB</a:t>
            </a:r>
            <a:r>
              <a:rPr kumimoji="0" lang="zh-CN" altLang="en-US" dirty="0">
                <a:latin typeface="黑体" pitchFamily="49" charset="-122"/>
                <a:ea typeface="黑体" pitchFamily="49" charset="-122"/>
              </a:rPr>
              <a:t>数据，只需</a:t>
            </a:r>
            <a:r>
              <a:rPr kumimoji="0" lang="en-US" altLang="zh-CN" dirty="0">
                <a:solidFill>
                  <a:srgbClr val="000099"/>
                </a:solidFill>
                <a:latin typeface="黑体" pitchFamily="49" charset="-122"/>
                <a:ea typeface="黑体" pitchFamily="49" charset="-122"/>
              </a:rPr>
              <a:t>18</a:t>
            </a:r>
            <a:r>
              <a:rPr kumimoji="0" lang="zh-CN" altLang="en-US" dirty="0">
                <a:solidFill>
                  <a:srgbClr val="000099"/>
                </a:solidFill>
                <a:latin typeface="黑体" pitchFamily="49" charset="-122"/>
                <a:ea typeface="黑体" pitchFamily="49" charset="-122"/>
              </a:rPr>
              <a:t>秒</a:t>
            </a:r>
            <a:r>
              <a:rPr kumimoji="0" lang="en-US" altLang="zh-CN" dirty="0">
                <a:latin typeface="黑体" pitchFamily="49" charset="-122"/>
                <a:ea typeface="黑体" pitchFamily="49" charset="-122"/>
              </a:rPr>
              <a:t>(</a:t>
            </a:r>
            <a:r>
              <a:rPr kumimoji="0" lang="en-US" altLang="zh-CN" i="1" dirty="0">
                <a:latin typeface="黑体" pitchFamily="49" charset="-122"/>
                <a:ea typeface="黑体" pitchFamily="49" charset="-122"/>
              </a:rPr>
              <a:t>v.s</a:t>
            </a:r>
            <a:r>
              <a:rPr kumimoji="0" lang="en-US" altLang="zh-CN" dirty="0">
                <a:latin typeface="黑体" pitchFamily="49" charset="-122"/>
                <a:ea typeface="黑体" pitchFamily="49" charset="-122"/>
              </a:rPr>
              <a:t>.</a:t>
            </a:r>
            <a:r>
              <a:rPr kumimoji="0" lang="en-US" altLang="zh-CN" dirty="0">
                <a:solidFill>
                  <a:srgbClr val="FF0000"/>
                </a:solidFill>
                <a:latin typeface="黑体" pitchFamily="49" charset="-122"/>
                <a:ea typeface="黑体" pitchFamily="49" charset="-122"/>
              </a:rPr>
              <a:t>5.28</a:t>
            </a:r>
            <a:r>
              <a:rPr kumimoji="0" lang="zh-CN" altLang="en-US" dirty="0">
                <a:solidFill>
                  <a:srgbClr val="FF0000"/>
                </a:solidFill>
                <a:latin typeface="黑体" pitchFamily="49" charset="-122"/>
                <a:ea typeface="黑体" pitchFamily="49" charset="-122"/>
              </a:rPr>
              <a:t>年</a:t>
            </a:r>
            <a:r>
              <a:rPr kumimoji="0" lang="en-US" altLang="zh-CN" dirty="0">
                <a:latin typeface="黑体" pitchFamily="49" charset="-122"/>
                <a:ea typeface="黑体" pitchFamily="49" charset="-122"/>
              </a:rPr>
              <a:t>)</a:t>
            </a:r>
          </a:p>
        </p:txBody>
      </p:sp>
      <p:sp>
        <p:nvSpPr>
          <p:cNvPr id="64" name="Rectangle 2"/>
          <p:cNvSpPr>
            <a:spLocks noChangeArrowheads="1"/>
          </p:cNvSpPr>
          <p:nvPr/>
        </p:nvSpPr>
        <p:spPr bwMode="auto">
          <a:xfrm>
            <a:off x="4357594" y="5715020"/>
            <a:ext cx="4786312" cy="500062"/>
          </a:xfrm>
          <a:prstGeom prst="rect">
            <a:avLst/>
          </a:prstGeom>
          <a:blipFill dpi="0" rotWithShape="1">
            <a:blip r:embed="rId2"/>
            <a:srcRect/>
            <a:tile tx="0" ty="0" sx="100000" sy="100000" flip="none" algn="tl"/>
          </a:blipFill>
          <a:ln w="25400">
            <a:solidFill>
              <a:schemeClr val="tx1"/>
            </a:solidFill>
            <a:miter lim="800000"/>
            <a:headEnd/>
            <a:tailEnd/>
          </a:ln>
        </p:spPr>
        <p:txBody>
          <a:bodyPr anchor="ctr"/>
          <a:lstStyle/>
          <a:p>
            <a:pPr marL="365125" indent="-365125" algn="ctr" defTabSz="971550">
              <a:buClr>
                <a:schemeClr val="accent1"/>
              </a:buClr>
              <a:buSzPct val="90000"/>
            </a:pPr>
            <a:r>
              <a:rPr kumimoji="0" lang="zh-CN" altLang="en-US" sz="2000" b="1" dirty="0">
                <a:solidFill>
                  <a:srgbClr val="C00000"/>
                </a:solidFill>
                <a:latin typeface="黑体" pitchFamily="49" charset="-122"/>
                <a:ea typeface="黑体" pitchFamily="49" charset="-122"/>
              </a:rPr>
              <a:t>易解类查询</a:t>
            </a:r>
            <a:r>
              <a:rPr kumimoji="0" lang="en-US" altLang="zh-CN" sz="2000" b="1" dirty="0">
                <a:solidFill>
                  <a:srgbClr val="C00000"/>
                </a:solidFill>
                <a:latin typeface="黑体" pitchFamily="49" charset="-122"/>
                <a:ea typeface="黑体" pitchFamily="49" charset="-122"/>
              </a:rPr>
              <a:t>:</a:t>
            </a:r>
            <a:r>
              <a:rPr kumimoji="0" lang="zh-CN" altLang="en-US" sz="2000" b="1" dirty="0">
                <a:solidFill>
                  <a:srgbClr val="C00000"/>
                </a:solidFill>
                <a:latin typeface="黑体" pitchFamily="49" charset="-122"/>
                <a:ea typeface="黑体" pitchFamily="49" charset="-122"/>
              </a:rPr>
              <a:t>在大数据上是可行的！</a:t>
            </a:r>
            <a:endParaRPr kumimoji="0" lang="en-US" altLang="zh-CN" sz="2000" b="1" dirty="0">
              <a:solidFill>
                <a:srgbClr val="C00000"/>
              </a:solidFill>
              <a:latin typeface="黑体" pitchFamily="49" charset="-122"/>
              <a:ea typeface="黑体"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8" fill="hold"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diamond(in)">
                                      <p:cBhvr>
                                        <p:cTn id="32" dur="2000"/>
                                        <p:tgtEl>
                                          <p:spTgt spid="57"/>
                                        </p:tgtEl>
                                      </p:cBhvr>
                                    </p:animEffect>
                                  </p:childTnLst>
                                </p:cTn>
                              </p:par>
                              <p:par>
                                <p:cTn id="33" presetID="2" presetClass="exit" presetSubtype="4" fill="hold" nodeType="withEffect">
                                  <p:stCondLst>
                                    <p:cond delay="0"/>
                                  </p:stCondLst>
                                  <p:childTnLst>
                                    <p:anim calcmode="lin" valueType="num">
                                      <p:cBhvr additive="base">
                                        <p:cTn id="34" dur="500"/>
                                        <p:tgtEl>
                                          <p:spTgt spid="10"/>
                                        </p:tgtEl>
                                        <p:attrNameLst>
                                          <p:attrName>ppt_x</p:attrName>
                                        </p:attrNameLst>
                                      </p:cBhvr>
                                      <p:tavLst>
                                        <p:tav tm="0">
                                          <p:val>
                                            <p:strVal val="ppt_x"/>
                                          </p:val>
                                        </p:tav>
                                        <p:tav tm="100000">
                                          <p:val>
                                            <p:strVal val="ppt_x"/>
                                          </p:val>
                                        </p:tav>
                                      </p:tavLst>
                                    </p:anim>
                                    <p:anim calcmode="lin" valueType="num">
                                      <p:cBhvr additive="base">
                                        <p:cTn id="35" dur="500"/>
                                        <p:tgtEl>
                                          <p:spTgt spid="10"/>
                                        </p:tgtEl>
                                        <p:attrNameLst>
                                          <p:attrName>ppt_y</p:attrName>
                                        </p:attrNameLst>
                                      </p:cBhvr>
                                      <p:tavLst>
                                        <p:tav tm="0">
                                          <p:val>
                                            <p:strVal val="ppt_y"/>
                                          </p:val>
                                        </p:tav>
                                        <p:tav tm="100000">
                                          <p:val>
                                            <p:strVal val="1+ppt_h/2"/>
                                          </p:val>
                                        </p:tav>
                                      </p:tavLst>
                                    </p:anim>
                                    <p:set>
                                      <p:cBhvr>
                                        <p:cTn id="36" dur="1" fill="hold">
                                          <p:stCondLst>
                                            <p:cond delay="499"/>
                                          </p:stCondLst>
                                        </p:cTn>
                                        <p:tgtEl>
                                          <p:spTgt spid="10"/>
                                        </p:tgtEl>
                                        <p:attrNameLst>
                                          <p:attrName>style.visibility</p:attrName>
                                        </p:attrNameLst>
                                      </p:cBhvr>
                                      <p:to>
                                        <p:strVal val="hidden"/>
                                      </p:to>
                                    </p:set>
                                  </p:childTnLst>
                                </p:cTn>
                              </p:par>
                              <p:par>
                                <p:cTn id="37" presetID="8" presetClass="entr" presetSubtype="16" fill="hold" grpId="0"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diamond(in)">
                                      <p:cBhvr>
                                        <p:cTn id="39" dur="1000"/>
                                        <p:tgtEl>
                                          <p:spTgt spid="62"/>
                                        </p:tgtEl>
                                      </p:cBhvr>
                                    </p:animEffect>
                                  </p:childTnLst>
                                </p:cTn>
                              </p:par>
                              <p:par>
                                <p:cTn id="40" presetID="1" presetClass="entr" presetSubtype="0" fill="hold" grpId="0" nodeType="withEffect">
                                  <p:stCondLst>
                                    <p:cond delay="0"/>
                                  </p:stCondLst>
                                  <p:childTnLst>
                                    <p:set>
                                      <p:cBhvr>
                                        <p:cTn id="4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2" grpId="0" animBg="1"/>
      <p:bldP spid="6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Chord 2"/>
          <p:cNvSpPr>
            <a:spLocks/>
          </p:cNvSpPr>
          <p:nvPr/>
        </p:nvSpPr>
        <p:spPr bwMode="auto">
          <a:xfrm rot="6732850">
            <a:off x="5303044" y="2642907"/>
            <a:ext cx="3176588" cy="3568700"/>
          </a:xfrm>
          <a:custGeom>
            <a:avLst/>
            <a:gdLst>
              <a:gd name="T0" fmla="*/ 2691457 w 3058098"/>
              <a:gd name="T1" fmla="*/ 2951636 h 3578456"/>
              <a:gd name="T2" fmla="*/ 673074 w 3058098"/>
              <a:gd name="T3" fmla="*/ 3271821 h 3578456"/>
              <a:gd name="T4" fmla="*/ 38577 w 3058098"/>
              <a:gd name="T5" fmla="*/ 1389857 h 3578456"/>
              <a:gd name="T6" fmla="*/ 1529049 w 3058098"/>
              <a:gd name="T7" fmla="*/ 0 h 3578456"/>
              <a:gd name="T8" fmla="*/ 2691457 w 3058098"/>
              <a:gd name="T9" fmla="*/ 2951636 h 357845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058098" h="3578456">
                <a:moveTo>
                  <a:pt x="2691457" y="2951636"/>
                </a:moveTo>
                <a:cubicBezTo>
                  <a:pt x="2186169" y="3643510"/>
                  <a:pt x="1317543" y="3781305"/>
                  <a:pt x="673074" y="3271821"/>
                </a:cubicBezTo>
                <a:cubicBezTo>
                  <a:pt x="149693" y="2858063"/>
                  <a:pt x="-102408" y="2110315"/>
                  <a:pt x="38577" y="1389857"/>
                </a:cubicBezTo>
                <a:cubicBezTo>
                  <a:pt x="197720" y="576607"/>
                  <a:pt x="816069" y="0"/>
                  <a:pt x="1529049" y="0"/>
                </a:cubicBezTo>
                <a:lnTo>
                  <a:pt x="2691457" y="2951636"/>
                </a:lnTo>
                <a:close/>
              </a:path>
            </a:pathLst>
          </a:custGeom>
          <a:gradFill rotWithShape="1">
            <a:gsLst>
              <a:gs pos="0">
                <a:srgbClr val="FFFF80"/>
              </a:gs>
              <a:gs pos="50000">
                <a:srgbClr val="FFFFB3"/>
              </a:gs>
              <a:gs pos="100000">
                <a:srgbClr val="FFFFDA"/>
              </a:gs>
            </a:gsLst>
            <a:lin ang="2700000" scaled="1"/>
          </a:gradFill>
          <a:ln w="9525" cap="flat" cmpd="sng">
            <a:solidFill>
              <a:schemeClr val="tx1"/>
            </a:solidFill>
            <a:prstDash val="solid"/>
            <a:round/>
            <a:headEnd type="none" w="med" len="med"/>
            <a:tailEnd type="none" w="med" len="med"/>
          </a:ln>
          <a:effectLst>
            <a:outerShdw dist="17961" dir="2700000" algn="ctr" rotWithShape="0">
              <a:srgbClr val="000000"/>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zh-CN" altLang="en-US"/>
          </a:p>
        </p:txBody>
      </p:sp>
      <p:sp>
        <p:nvSpPr>
          <p:cNvPr id="61" name="右箭头 60"/>
          <p:cNvSpPr/>
          <p:nvPr/>
        </p:nvSpPr>
        <p:spPr>
          <a:xfrm>
            <a:off x="2814638" y="2989776"/>
            <a:ext cx="2801937" cy="373062"/>
          </a:xfrm>
          <a:prstGeom prst="rightArrow">
            <a:avLst/>
          </a:prstGeom>
          <a:solidFill>
            <a:srgbClr val="FFFF0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 name="组合 63"/>
          <p:cNvGrpSpPr>
            <a:grpSpLocks/>
          </p:cNvGrpSpPr>
          <p:nvPr/>
        </p:nvGrpSpPr>
        <p:grpSpPr bwMode="auto">
          <a:xfrm>
            <a:off x="4276725" y="3369188"/>
            <a:ext cx="4111625" cy="1652588"/>
            <a:chOff x="4276715" y="3651677"/>
            <a:chExt cx="4111709" cy="1652587"/>
          </a:xfrm>
        </p:grpSpPr>
        <p:sp>
          <p:nvSpPr>
            <p:cNvPr id="55" name="Oval 1"/>
            <p:cNvSpPr>
              <a:spLocks noChangeArrowheads="1"/>
            </p:cNvSpPr>
            <p:nvPr/>
          </p:nvSpPr>
          <p:spPr bwMode="auto">
            <a:xfrm>
              <a:off x="5616592" y="3651677"/>
              <a:ext cx="2771832" cy="1652587"/>
            </a:xfrm>
            <a:prstGeom prst="ellipse">
              <a:avLst/>
            </a:prstGeom>
            <a:solidFill>
              <a:srgbClr val="FCFBF9"/>
            </a:solidFill>
            <a:ln w="9525">
              <a:solidFill>
                <a:schemeClr val="tx1"/>
              </a:solidFill>
              <a:round/>
              <a:headEnd/>
              <a:tailEnd/>
            </a:ln>
            <a:effectLst>
              <a:outerShdw blurRad="63500" dist="17961" dir="2700000" algn="ctr" rotWithShape="0">
                <a:srgbClr val="000000">
                  <a:alpha val="74998"/>
                </a:srgbClr>
              </a:outerShdw>
            </a:effectLst>
          </p:spPr>
          <p:txBody>
            <a:bodyPr wrap="none"/>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endParaRPr lang="en-US" altLang="zh-CN" sz="2000" dirty="0">
                <a:latin typeface="黑体" pitchFamily="49" charset="-122"/>
                <a:ea typeface="黑体" pitchFamily="49" charset="-122"/>
              </a:endParaRPr>
            </a:p>
          </p:txBody>
        </p:sp>
        <p:sp>
          <p:nvSpPr>
            <p:cNvPr id="63" name="右箭头 62"/>
            <p:cNvSpPr/>
            <p:nvPr/>
          </p:nvSpPr>
          <p:spPr>
            <a:xfrm>
              <a:off x="4276715" y="4202540"/>
              <a:ext cx="1327177" cy="252412"/>
            </a:xfrm>
            <a:prstGeom prst="rightArrow">
              <a:avLst/>
            </a:prstGeom>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zh-CN" altLang="en-US"/>
            </a:p>
          </p:txBody>
        </p:sp>
        <p:sp>
          <p:nvSpPr>
            <p:cNvPr id="11311" name="TextBox 17"/>
            <p:cNvSpPr txBox="1">
              <a:spLocks noChangeArrowheads="1"/>
            </p:cNvSpPr>
            <p:nvPr/>
          </p:nvSpPr>
          <p:spPr bwMode="auto">
            <a:xfrm>
              <a:off x="6066809" y="38023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grpSp>
      <p:sp>
        <p:nvSpPr>
          <p:cNvPr id="11269" name="标题 1"/>
          <p:cNvSpPr>
            <a:spLocks noGrp="1"/>
          </p:cNvSpPr>
          <p:nvPr>
            <p:ph type="title"/>
          </p:nvPr>
        </p:nvSpPr>
        <p:spPr/>
        <p:txBody>
          <a:bodyPr/>
          <a:lstStyle/>
          <a:p>
            <a:r>
              <a:rPr lang="en-US" altLang="zh-CN" sz="3600" b="1" dirty="0" err="1" smtClean="0">
                <a:solidFill>
                  <a:srgbClr val="C00000"/>
                </a:solidFill>
              </a:rPr>
              <a:t>回答“可计算”问题</a:t>
            </a:r>
            <a:r>
              <a:rPr lang="en-US" altLang="zh-CN" sz="3600" b="1" dirty="0" smtClean="0">
                <a:solidFill>
                  <a:srgbClr val="C00000"/>
                </a:solidFill>
              </a:rPr>
              <a:t>(2)</a:t>
            </a:r>
            <a:endParaRPr b="1" dirty="0" smtClean="0"/>
          </a:p>
        </p:txBody>
      </p:sp>
      <p:sp>
        <p:nvSpPr>
          <p:cNvPr id="6" name="矩形 5"/>
          <p:cNvSpPr/>
          <p:nvPr/>
        </p:nvSpPr>
        <p:spPr>
          <a:xfrm>
            <a:off x="827584" y="1081353"/>
            <a:ext cx="1988045" cy="769441"/>
          </a:xfrm>
          <a:prstGeom prst="rect">
            <a:avLst/>
          </a:prstGeom>
        </p:spPr>
        <p:txBody>
          <a:bodyPr wrap="none">
            <a:spAutoFit/>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defRPr/>
            </a:pP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G</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rPr>
              <a:t>F</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r>
              <a:rPr lang="en-US" altLang="zh-CN" sz="4400"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a:t>
            </a:r>
            <a:r>
              <a:rPr lang="en-US" altLang="zh-CN"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a:t>
            </a:r>
            <a:endParaRPr lang="zh-CN" altLang="en-US" sz="4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宋体" charset="0"/>
              <a:cs typeface="Arial" pitchFamily="34" charset="0"/>
            </a:endParaRPr>
          </a:p>
        </p:txBody>
      </p:sp>
      <p:grpSp>
        <p:nvGrpSpPr>
          <p:cNvPr id="3" name="组合 27"/>
          <p:cNvGrpSpPr>
            <a:grpSpLocks/>
          </p:cNvGrpSpPr>
          <p:nvPr/>
        </p:nvGrpSpPr>
        <p:grpSpPr bwMode="auto">
          <a:xfrm>
            <a:off x="107504" y="1922231"/>
            <a:ext cx="4104592" cy="4537075"/>
            <a:chOff x="35157" y="1772816"/>
            <a:chExt cx="4104795" cy="4536503"/>
          </a:xfrm>
          <a:solidFill>
            <a:schemeClr val="bg1"/>
          </a:solidFill>
        </p:grpSpPr>
        <p:grpSp>
          <p:nvGrpSpPr>
            <p:cNvPr id="4" name="组合 28"/>
            <p:cNvGrpSpPr>
              <a:grpSpLocks/>
            </p:cNvGrpSpPr>
            <p:nvPr/>
          </p:nvGrpSpPr>
          <p:grpSpPr bwMode="auto">
            <a:xfrm>
              <a:off x="107504" y="1772816"/>
              <a:ext cx="4032448" cy="2520111"/>
              <a:chOff x="107504" y="1772816"/>
              <a:chExt cx="4032448" cy="2520111"/>
            </a:xfrm>
            <a:grpFill/>
          </p:grpSpPr>
          <p:grpSp>
            <p:nvGrpSpPr>
              <p:cNvPr id="5" name="组合 36"/>
              <p:cNvGrpSpPr>
                <a:grpSpLocks/>
              </p:cNvGrpSpPr>
              <p:nvPr/>
            </p:nvGrpSpPr>
            <p:grpSpPr bwMode="auto">
              <a:xfrm>
                <a:off x="539325" y="2277577"/>
                <a:ext cx="1727285" cy="373016"/>
                <a:chOff x="5651893" y="3285689"/>
                <a:chExt cx="1727285" cy="373016"/>
              </a:xfrm>
              <a:grpFill/>
            </p:grpSpPr>
            <p:sp>
              <p:nvSpPr>
                <p:cNvPr id="46" name="直接连接符 3"/>
                <p:cNvSpPr/>
                <p:nvPr/>
              </p:nvSpPr>
              <p:spPr>
                <a:xfrm>
                  <a:off x="6515535" y="3285689"/>
                  <a:ext cx="863643" cy="373016"/>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7" name="直接连接符 4"/>
                <p:cNvSpPr/>
                <p:nvPr/>
              </p:nvSpPr>
              <p:spPr>
                <a:xfrm>
                  <a:off x="5651893" y="3285689"/>
                  <a:ext cx="863643" cy="373016"/>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sp>
            <p:nvSpPr>
              <p:cNvPr id="38" name="圆角矩形 37"/>
              <p:cNvSpPr/>
              <p:nvPr/>
            </p:nvSpPr>
            <p:spPr>
              <a:xfrm>
                <a:off x="683150" y="1772816"/>
                <a:ext cx="1368219" cy="528571"/>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solidFill>
                      <a:srgbClr val="000000"/>
                    </a:solidFill>
                    <a:latin typeface="黑体" pitchFamily="2" charset="-122"/>
                    <a:ea typeface="黑体" pitchFamily="2" charset="-122"/>
                  </a:rPr>
                  <a:t>计算问题</a:t>
                </a:r>
                <a:endParaRPr lang="en-US" altLang="zh-CN" sz="2000" dirty="0">
                  <a:solidFill>
                    <a:srgbClr val="000000"/>
                  </a:solidFill>
                  <a:latin typeface="黑体" pitchFamily="2" charset="-122"/>
                  <a:ea typeface="黑体" pitchFamily="2" charset="-122"/>
                </a:endParaRPr>
              </a:p>
              <a:p>
                <a:pPr>
                  <a:defRPr/>
                </a:pPr>
                <a:endParaRPr lang="zh-CN" altLang="en-US" sz="2000" dirty="0">
                  <a:solidFill>
                    <a:srgbClr val="000000"/>
                  </a:solidFill>
                  <a:latin typeface="黑体" pitchFamily="2" charset="-122"/>
                  <a:ea typeface="黑体" pitchFamily="2" charset="-122"/>
                </a:endParaRPr>
              </a:p>
            </p:txBody>
          </p:sp>
          <p:sp>
            <p:nvSpPr>
              <p:cNvPr id="39" name="圆角矩形 38" descr="羊皮纸"/>
              <p:cNvSpPr>
                <a:spLocks noChangeArrowheads="1"/>
              </p:cNvSpPr>
              <p:nvPr/>
            </p:nvSpPr>
            <p:spPr bwMode="auto">
              <a:xfrm>
                <a:off x="107504" y="2661420"/>
                <a:ext cx="1079727" cy="695521"/>
              </a:xfrm>
              <a:prstGeom prst="roundRect">
                <a:avLst>
                  <a:gd name="adj" fmla="val 10000"/>
                </a:avLst>
              </a:prstGeom>
              <a:grpFill/>
              <a:ln w="25400" algn="ctr">
                <a:solidFill>
                  <a:schemeClr val="tx1"/>
                </a:solidFill>
                <a:round/>
                <a:headEnd/>
                <a:tailEnd/>
              </a:ln>
            </p:spPr>
            <p:txBody>
              <a:bodyPr/>
              <a:lstStyle>
                <a:defPPr>
                  <a:defRPr lang="zh-CN"/>
                </a:defPPr>
                <a:lvl1pPr algn="l" rtl="0" fontAlgn="base">
                  <a:spcBef>
                    <a:spcPct val="0"/>
                  </a:spcBef>
                  <a:spcAft>
                    <a:spcPct val="0"/>
                  </a:spcAft>
                  <a:defRPr kumimoji="1" sz="2400"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umimoji="1" sz="2400"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umimoji="1" sz="2400"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umimoji="1" sz="2400"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umimoji="1" sz="2400" kern="1200">
                    <a:solidFill>
                      <a:schemeClr val="tx1"/>
                    </a:solidFill>
                    <a:latin typeface="Calibri" pitchFamily="34" charset="0"/>
                    <a:ea typeface="宋体" pitchFamily="2" charset="-122"/>
                    <a:cs typeface="+mn-cs"/>
                  </a:defRPr>
                </a:lvl5pPr>
                <a:lvl6pPr marL="2286000" algn="l" defTabSz="914400" rtl="0" eaLnBrk="1" latinLnBrk="0" hangingPunct="1">
                  <a:defRPr kumimoji="1" sz="2400" kern="1200">
                    <a:solidFill>
                      <a:schemeClr val="tx1"/>
                    </a:solidFill>
                    <a:latin typeface="Calibri" pitchFamily="34" charset="0"/>
                    <a:ea typeface="宋体" pitchFamily="2" charset="-122"/>
                    <a:cs typeface="+mn-cs"/>
                  </a:defRPr>
                </a:lvl6pPr>
                <a:lvl7pPr marL="2743200" algn="l" defTabSz="914400" rtl="0" eaLnBrk="1" latinLnBrk="0" hangingPunct="1">
                  <a:defRPr kumimoji="1" sz="2400" kern="1200">
                    <a:solidFill>
                      <a:schemeClr val="tx1"/>
                    </a:solidFill>
                    <a:latin typeface="Calibri" pitchFamily="34" charset="0"/>
                    <a:ea typeface="宋体" pitchFamily="2" charset="-122"/>
                    <a:cs typeface="+mn-cs"/>
                  </a:defRPr>
                </a:lvl7pPr>
                <a:lvl8pPr marL="3200400" algn="l" defTabSz="914400" rtl="0" eaLnBrk="1" latinLnBrk="0" hangingPunct="1">
                  <a:defRPr kumimoji="1" sz="2400" kern="1200">
                    <a:solidFill>
                      <a:schemeClr val="tx1"/>
                    </a:solidFill>
                    <a:latin typeface="Calibri" pitchFamily="34" charset="0"/>
                    <a:ea typeface="宋体" pitchFamily="2" charset="-122"/>
                    <a:cs typeface="+mn-cs"/>
                  </a:defRPr>
                </a:lvl8pPr>
                <a:lvl9pPr marL="3657600" algn="l" defTabSz="914400" rtl="0" eaLnBrk="1" latinLnBrk="0" hangingPunct="1">
                  <a:defRPr kumimoji="1" sz="2400" kern="1200">
                    <a:solidFill>
                      <a:schemeClr val="tx1"/>
                    </a:solidFill>
                    <a:latin typeface="Calibri" pitchFamily="34" charset="0"/>
                    <a:ea typeface="宋体" pitchFamily="2" charset="-122"/>
                    <a:cs typeface="+mn-cs"/>
                  </a:defRPr>
                </a:lvl9pPr>
              </a:lstStyle>
              <a:p>
                <a:pPr>
                  <a:lnSpc>
                    <a:spcPct val="90000"/>
                  </a:lnSpc>
                  <a:defRPr/>
                </a:pPr>
                <a:r>
                  <a:rPr lang="zh-CN" altLang="en-US" sz="2000" dirty="0">
                    <a:latin typeface="黑体" pitchFamily="49" charset="-122"/>
                    <a:ea typeface="黑体" pitchFamily="49" charset="-122"/>
                    <a:cs typeface="宋体" charset="0"/>
                  </a:rPr>
                  <a:t>不可判定问题</a:t>
                </a:r>
              </a:p>
              <a:p>
                <a:pPr>
                  <a:defRPr/>
                </a:pPr>
                <a:endParaRPr lang="zh-CN" altLang="en-US" dirty="0">
                  <a:latin typeface="Calibri" charset="0"/>
                  <a:ea typeface="宋体" charset="0"/>
                  <a:cs typeface="宋体" charset="0"/>
                </a:endParaRPr>
              </a:p>
            </p:txBody>
          </p:sp>
          <p:sp>
            <p:nvSpPr>
              <p:cNvPr id="40" name="圆角矩形 39"/>
              <p:cNvSpPr/>
              <p:nvPr/>
            </p:nvSpPr>
            <p:spPr>
              <a:xfrm>
                <a:off x="1691312" y="2636307"/>
                <a:ext cx="1008113" cy="649206"/>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solidFill>
                      <a:schemeClr val="tx1"/>
                    </a:solidFill>
                    <a:latin typeface="黑体" pitchFamily="49" charset="-122"/>
                    <a:ea typeface="黑体" pitchFamily="49" charset="-122"/>
                  </a:rPr>
                  <a:t>可判定问题</a:t>
                </a:r>
                <a:endParaRPr lang="zh-CN" altLang="en-US" sz="2000" dirty="0">
                  <a:latin typeface="黑体" pitchFamily="49" charset="-122"/>
                  <a:ea typeface="黑体" pitchFamily="49" charset="-122"/>
                </a:endParaRPr>
              </a:p>
            </p:txBody>
          </p:sp>
          <p:sp>
            <p:nvSpPr>
              <p:cNvPr id="41" name="圆角矩形 40"/>
              <p:cNvSpPr/>
              <p:nvPr/>
            </p:nvSpPr>
            <p:spPr bwMode="auto">
              <a:xfrm>
                <a:off x="179070" y="3668084"/>
                <a:ext cx="1873342" cy="599999"/>
              </a:xfrm>
              <a:prstGeom prst="roundRect">
                <a:avLst>
                  <a:gd name="adj" fmla="val 10000"/>
                </a:avLst>
              </a:prstGeom>
              <a:grp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defRPr/>
                </a:pPr>
                <a:r>
                  <a:rPr lang="zh-CN" altLang="en-US" sz="2000" dirty="0">
                    <a:latin typeface="黑体" pitchFamily="49" charset="-122"/>
                    <a:ea typeface="黑体" pitchFamily="49" charset="-122"/>
                  </a:rPr>
                  <a:t>难解问题</a:t>
                </a:r>
                <a:endParaRPr lang="en-US" altLang="zh-CN" sz="2000" dirty="0">
                  <a:latin typeface="黑体" pitchFamily="49" charset="-122"/>
                  <a:ea typeface="黑体" pitchFamily="49" charset="-122"/>
                </a:endParaRPr>
              </a:p>
            </p:txBody>
          </p:sp>
          <p:sp>
            <p:nvSpPr>
              <p:cNvPr id="42" name="圆角矩形 41"/>
              <p:cNvSpPr/>
              <p:nvPr/>
            </p:nvSpPr>
            <p:spPr>
              <a:xfrm>
                <a:off x="2195170" y="3656941"/>
                <a:ext cx="1944782" cy="635986"/>
              </a:xfrm>
              <a:prstGeom prst="roundRect">
                <a:avLst>
                  <a:gd name="adj" fmla="val 10000"/>
                </a:avLst>
              </a:prstGeom>
              <a:ln/>
            </p:spPr>
            <p:style>
              <a:lnRef idx="1">
                <a:schemeClr val="accent2"/>
              </a:lnRef>
              <a:fillRef idx="2">
                <a:schemeClr val="accent2"/>
              </a:fillRef>
              <a:effectRef idx="1">
                <a:schemeClr val="accent2"/>
              </a:effectRef>
              <a:fontRef idx="minor">
                <a:schemeClr val="dk1"/>
              </a:fontRef>
            </p:style>
            <p:txBody>
              <a:bodyPr tIns="72000" b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80000"/>
                  </a:lnSpc>
                  <a:spcAft>
                    <a:spcPts val="0"/>
                  </a:spcAft>
                  <a:defRPr/>
                </a:pPr>
                <a:r>
                  <a:rPr lang="zh-CN" altLang="en-US" sz="2000" dirty="0">
                    <a:solidFill>
                      <a:schemeClr val="tx1"/>
                    </a:solidFill>
                    <a:latin typeface="黑体" pitchFamily="49" charset="-122"/>
                    <a:ea typeface="黑体" pitchFamily="49" charset="-122"/>
                  </a:rPr>
                  <a:t>易解问题</a:t>
                </a:r>
                <a:endParaRPr lang="en-US" altLang="zh-CN" sz="2000" dirty="0">
                  <a:solidFill>
                    <a:schemeClr val="tx1"/>
                  </a:solidFill>
                  <a:latin typeface="黑体" pitchFamily="49" charset="-122"/>
                  <a:ea typeface="黑体" pitchFamily="49" charset="-122"/>
                </a:endParaRPr>
              </a:p>
              <a:p>
                <a:pPr algn="ctr" defTabSz="711200">
                  <a:lnSpc>
                    <a:spcPct val="80000"/>
                  </a:lnSpc>
                  <a:spcAft>
                    <a:spcPts val="0"/>
                  </a:spcAft>
                  <a:defRPr/>
                </a:pPr>
                <a:r>
                  <a:rPr lang="en-US" altLang="zh-CN" sz="2000" dirty="0" smtClean="0">
                    <a:solidFill>
                      <a:srgbClr val="0000FF"/>
                    </a:solidFill>
                    <a:latin typeface="黑体" pitchFamily="49" charset="-122"/>
                    <a:ea typeface="黑体" pitchFamily="49" charset="-122"/>
                  </a:rPr>
                  <a:t>(</a:t>
                </a:r>
                <a:r>
                  <a:rPr lang="zh-CN" altLang="en-US" sz="2000" dirty="0" smtClean="0">
                    <a:solidFill>
                      <a:srgbClr val="0000FF"/>
                    </a:solidFill>
                    <a:latin typeface="黑体" pitchFamily="49" charset="-122"/>
                    <a:ea typeface="黑体" pitchFamily="49" charset="-122"/>
                  </a:rPr>
                  <a:t>多项式易解类</a:t>
                </a:r>
                <a:r>
                  <a:rPr lang="en-US" altLang="zh-CN" sz="2000" dirty="0" smtClean="0">
                    <a:solidFill>
                      <a:srgbClr val="0000FF"/>
                    </a:solidFill>
                    <a:latin typeface="黑体" pitchFamily="49" charset="-122"/>
                    <a:ea typeface="黑体" pitchFamily="49" charset="-122"/>
                  </a:rPr>
                  <a:t>)</a:t>
                </a:r>
                <a:endParaRPr lang="zh-CN" altLang="en-US" sz="2000" dirty="0">
                  <a:solidFill>
                    <a:srgbClr val="0000FF"/>
                  </a:solidFill>
                  <a:latin typeface="黑体" pitchFamily="49" charset="-122"/>
                  <a:ea typeface="黑体" pitchFamily="49" charset="-122"/>
                </a:endParaRPr>
              </a:p>
            </p:txBody>
          </p:sp>
          <p:grpSp>
            <p:nvGrpSpPr>
              <p:cNvPr id="7" name="组合 42"/>
              <p:cNvGrpSpPr>
                <a:grpSpLocks/>
              </p:cNvGrpSpPr>
              <p:nvPr/>
            </p:nvGrpSpPr>
            <p:grpSpPr bwMode="auto">
              <a:xfrm>
                <a:off x="1331527" y="3285513"/>
                <a:ext cx="1727285" cy="373015"/>
                <a:chOff x="5652479" y="3285513"/>
                <a:chExt cx="1727285" cy="373015"/>
              </a:xfrm>
              <a:grpFill/>
            </p:grpSpPr>
            <p:sp>
              <p:nvSpPr>
                <p:cNvPr id="44" name="直接连接符 3"/>
                <p:cNvSpPr/>
                <p:nvPr/>
              </p:nvSpPr>
              <p:spPr>
                <a:xfrm>
                  <a:off x="6516121" y="3285513"/>
                  <a:ext cx="863643" cy="373015"/>
                </a:xfrm>
                <a:custGeom>
                  <a:avLst/>
                  <a:gdLst/>
                  <a:ahLst/>
                  <a:cxnLst/>
                  <a:rect l="0" t="0" r="0" b="0"/>
                  <a:pathLst>
                    <a:path>
                      <a:moveTo>
                        <a:pt x="0" y="0"/>
                      </a:moveTo>
                      <a:lnTo>
                        <a:pt x="0" y="254630"/>
                      </a:lnTo>
                      <a:lnTo>
                        <a:pt x="863624" y="254630"/>
                      </a:lnTo>
                      <a:lnTo>
                        <a:pt x="863624"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45" name="直接连接符 4"/>
                <p:cNvSpPr/>
                <p:nvPr/>
              </p:nvSpPr>
              <p:spPr>
                <a:xfrm>
                  <a:off x="5652479" y="3285513"/>
                  <a:ext cx="863643" cy="373015"/>
                </a:xfrm>
                <a:custGeom>
                  <a:avLst/>
                  <a:gdLst/>
                  <a:ahLst/>
                  <a:cxnLst/>
                  <a:rect l="0" t="0" r="0" b="0"/>
                  <a:pathLst>
                    <a:path>
                      <a:moveTo>
                        <a:pt x="863624" y="0"/>
                      </a:moveTo>
                      <a:lnTo>
                        <a:pt x="863624" y="254630"/>
                      </a:lnTo>
                      <a:lnTo>
                        <a:pt x="0" y="254630"/>
                      </a:lnTo>
                      <a:lnTo>
                        <a:pt x="0" y="373648"/>
                      </a:lnTo>
                    </a:path>
                  </a:pathLst>
                </a:custGeom>
                <a:grp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grpSp>
        </p:grpSp>
        <p:grpSp>
          <p:nvGrpSpPr>
            <p:cNvPr id="8" name="组合 29"/>
            <p:cNvGrpSpPr>
              <a:grpSpLocks/>
            </p:cNvGrpSpPr>
            <p:nvPr/>
          </p:nvGrpSpPr>
          <p:grpSpPr bwMode="auto">
            <a:xfrm>
              <a:off x="35157" y="4271293"/>
              <a:ext cx="2378097" cy="2038026"/>
              <a:chOff x="35157" y="4271293"/>
              <a:chExt cx="2378097" cy="2038026"/>
            </a:xfrm>
            <a:grpFill/>
          </p:grpSpPr>
          <p:sp>
            <p:nvSpPr>
              <p:cNvPr id="31" name="直接连接符 3"/>
              <p:cNvSpPr/>
              <p:nvPr/>
            </p:nvSpPr>
            <p:spPr>
              <a:xfrm>
                <a:off x="1098724" y="4271293"/>
                <a:ext cx="360381" cy="373016"/>
              </a:xfrm>
              <a:custGeom>
                <a:avLst/>
                <a:gdLst/>
                <a:ahLst/>
                <a:cxnLst/>
                <a:rect l="0" t="0" r="0" b="0"/>
                <a:pathLst>
                  <a:path>
                    <a:moveTo>
                      <a:pt x="0" y="0"/>
                    </a:moveTo>
                    <a:lnTo>
                      <a:pt x="0" y="254630"/>
                    </a:lnTo>
                    <a:lnTo>
                      <a:pt x="560063" y="254630"/>
                    </a:lnTo>
                    <a:lnTo>
                      <a:pt x="560063"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2" name="直接连接符 4"/>
              <p:cNvSpPr/>
              <p:nvPr/>
            </p:nvSpPr>
            <p:spPr>
              <a:xfrm>
                <a:off x="503382" y="4272814"/>
                <a:ext cx="595341" cy="373015"/>
              </a:xfrm>
              <a:custGeom>
                <a:avLst/>
                <a:gdLst/>
                <a:ahLst/>
                <a:cxnLst/>
                <a:rect l="0" t="0" r="0" b="0"/>
                <a:pathLst>
                  <a:path>
                    <a:moveTo>
                      <a:pt x="596158" y="0"/>
                    </a:moveTo>
                    <a:lnTo>
                      <a:pt x="596158" y="254630"/>
                    </a:lnTo>
                    <a:lnTo>
                      <a:pt x="0" y="254630"/>
                    </a:lnTo>
                    <a:lnTo>
                      <a:pt x="0" y="373648"/>
                    </a:lnTo>
                  </a:path>
                </a:pathLst>
              </a:custGeom>
              <a:grpFill/>
            </p:spPr>
            <p:style>
              <a:lnRef idx="2">
                <a:schemeClr val="accent1">
                  <a:shade val="8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lstStyle/>
              <a:p>
                <a:pPr>
                  <a:defRPr/>
                </a:pPr>
                <a:endParaRPr lang="zh-CN" altLang="en-US"/>
              </a:p>
            </p:txBody>
          </p:sp>
          <p:sp>
            <p:nvSpPr>
              <p:cNvPr id="33" name="圆角矩形 32"/>
              <p:cNvSpPr/>
              <p:nvPr/>
            </p:nvSpPr>
            <p:spPr bwMode="auto">
              <a:xfrm>
                <a:off x="35157" y="4630418"/>
                <a:ext cx="1008050" cy="682068"/>
              </a:xfrm>
              <a:prstGeom prst="roundRect">
                <a:avLst>
                  <a:gd name="adj" fmla="val 10000"/>
                </a:avLst>
              </a:prstGeom>
              <a:grpFill/>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不可近</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似问题</a:t>
                </a:r>
              </a:p>
              <a:p>
                <a:pPr>
                  <a:defRPr/>
                </a:pPr>
                <a:endParaRPr lang="zh-CN" altLang="en-US" dirty="0"/>
              </a:p>
            </p:txBody>
          </p:sp>
          <p:sp>
            <p:nvSpPr>
              <p:cNvPr id="34" name="圆角矩形 4"/>
              <p:cNvSpPr/>
              <p:nvPr/>
            </p:nvSpPr>
            <p:spPr>
              <a:xfrm>
                <a:off x="732009" y="5622019"/>
                <a:ext cx="1681245" cy="687300"/>
              </a:xfrm>
              <a:prstGeom prst="rect">
                <a:avLst/>
              </a:prstGeom>
              <a:solidFill>
                <a:srgbClr val="CCFFFF"/>
              </a:solidFill>
              <a:ln w="38100">
                <a:solidFill>
                  <a:srgbClr val="CCFFCC"/>
                </a:solidFill>
              </a:ln>
            </p:spPr>
            <p:style>
              <a:lnRef idx="0">
                <a:scrgbClr r="0" g="0" b="0"/>
              </a:lnRef>
              <a:fillRef idx="0">
                <a:scrgbClr r="0" g="0" b="0"/>
              </a:fillRef>
              <a:effectRef idx="0">
                <a:scrgbClr r="0" g="0" b="0"/>
              </a:effectRef>
              <a:fontRef idx="minor">
                <a:schemeClr val="dk1">
                  <a:hueOff val="0"/>
                  <a:satOff val="0"/>
                  <a:lumOff val="0"/>
                  <a:alphaOff val="0"/>
                </a:schemeClr>
              </a:fontRef>
            </p:style>
            <p:txBody>
              <a:bodyPr lIns="72000" tIns="72000" rIns="60960" bIns="0" spcCol="1270" anchor="ctr"/>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近似算法</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solidFill>
                      <a:srgbClr val="0000FF"/>
                    </a:solidFill>
                    <a:latin typeface="黑体" pitchFamily="49" charset="-122"/>
                    <a:ea typeface="黑体" pitchFamily="49" charset="-122"/>
                  </a:rPr>
                  <a:t>（多项式算法）</a:t>
                </a:r>
              </a:p>
            </p:txBody>
          </p:sp>
          <p:cxnSp>
            <p:nvCxnSpPr>
              <p:cNvPr id="35" name="直接箭头连接符 34"/>
              <p:cNvCxnSpPr>
                <a:stCxn id="34" idx="0"/>
                <a:endCxn id="36" idx="2"/>
              </p:cNvCxnSpPr>
              <p:nvPr/>
            </p:nvCxnSpPr>
            <p:spPr>
              <a:xfrm flipV="1">
                <a:off x="1572631" y="5345302"/>
                <a:ext cx="5460" cy="276717"/>
              </a:xfrm>
              <a:prstGeom prst="straightConnector1">
                <a:avLst/>
              </a:prstGeom>
              <a:grpFill/>
              <a:ln w="25400">
                <a:tailEnd type="arrow"/>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bwMode="auto">
              <a:xfrm>
                <a:off x="1092067" y="4661388"/>
                <a:ext cx="972048" cy="683914"/>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711200">
                  <a:lnSpc>
                    <a:spcPct val="90000"/>
                  </a:lnSpc>
                  <a:spcAft>
                    <a:spcPts val="0"/>
                  </a:spcAft>
                  <a:defRPr/>
                </a:pPr>
                <a:r>
                  <a:rPr lang="zh-CN" altLang="en-US" sz="2000" dirty="0">
                    <a:latin typeface="黑体" pitchFamily="49" charset="-122"/>
                    <a:ea typeface="黑体" pitchFamily="49" charset="-122"/>
                  </a:rPr>
                  <a:t>可近似</a:t>
                </a:r>
                <a:endParaRPr lang="en-US" altLang="zh-CN" sz="2000" dirty="0">
                  <a:latin typeface="黑体" pitchFamily="49" charset="-122"/>
                  <a:ea typeface="黑体" pitchFamily="49" charset="-122"/>
                </a:endParaRPr>
              </a:p>
              <a:p>
                <a:pPr algn="ctr" defTabSz="711200">
                  <a:lnSpc>
                    <a:spcPct val="90000"/>
                  </a:lnSpc>
                  <a:spcAft>
                    <a:spcPts val="0"/>
                  </a:spcAft>
                  <a:defRPr/>
                </a:pPr>
                <a:r>
                  <a:rPr lang="zh-CN" altLang="en-US" sz="2000" dirty="0">
                    <a:latin typeface="黑体" pitchFamily="49" charset="-122"/>
                    <a:ea typeface="黑体" pitchFamily="49" charset="-122"/>
                  </a:rPr>
                  <a:t>问题</a:t>
                </a:r>
              </a:p>
              <a:p>
                <a:pPr>
                  <a:defRPr/>
                </a:pPr>
                <a:endParaRPr lang="zh-CN" altLang="en-US" dirty="0"/>
              </a:p>
            </p:txBody>
          </p:sp>
        </p:grpSp>
      </p:grpSp>
      <p:grpSp>
        <p:nvGrpSpPr>
          <p:cNvPr id="9" name="组合 64"/>
          <p:cNvGrpSpPr>
            <a:grpSpLocks/>
          </p:cNvGrpSpPr>
          <p:nvPr/>
        </p:nvGrpSpPr>
        <p:grpSpPr bwMode="auto">
          <a:xfrm>
            <a:off x="2266950" y="4461388"/>
            <a:ext cx="6773863" cy="1311275"/>
            <a:chOff x="2267410" y="4743765"/>
            <a:chExt cx="6773403" cy="1310217"/>
          </a:xfrm>
        </p:grpSpPr>
        <p:grpSp>
          <p:nvGrpSpPr>
            <p:cNvPr id="10" name="组合 26"/>
            <p:cNvGrpSpPr>
              <a:grpSpLocks/>
            </p:cNvGrpSpPr>
            <p:nvPr/>
          </p:nvGrpSpPr>
          <p:grpSpPr bwMode="auto">
            <a:xfrm>
              <a:off x="2267410" y="4743765"/>
              <a:ext cx="2160587" cy="1020764"/>
              <a:chOff x="2123975" y="4581129"/>
              <a:chExt cx="2159526" cy="1021174"/>
            </a:xfrm>
          </p:grpSpPr>
          <p:sp>
            <p:nvSpPr>
              <p:cNvPr id="11305"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1306"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50" name="圆角矩形 49"/>
              <p:cNvSpPr/>
              <p:nvPr/>
            </p:nvSpPr>
            <p:spPr>
              <a:xfrm>
                <a:off x="2123975" y="4941346"/>
                <a:ext cx="997980" cy="649024"/>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defTabSz="666750">
                  <a:lnSpc>
                    <a:spcPct val="90000"/>
                  </a:lnSpc>
                  <a:defRPr/>
                </a:pPr>
                <a:r>
                  <a:rPr lang="zh-CN" altLang="en-US" sz="1800" dirty="0">
                    <a:solidFill>
                      <a:srgbClr val="000000"/>
                    </a:solidFill>
                    <a:latin typeface="黑体" pitchFamily="49" charset="-122"/>
                    <a:ea typeface="黑体" pitchFamily="49" charset="-122"/>
                  </a:rPr>
                  <a:t>非</a:t>
                </a:r>
                <a:r>
                  <a:rPr lang="zh-CN" altLang="en-US" sz="1800" dirty="0" smtClean="0">
                    <a:solidFill>
                      <a:srgbClr val="000000"/>
                    </a:solidFill>
                    <a:latin typeface="黑体" pitchFamily="49" charset="-122"/>
                    <a:ea typeface="黑体" pitchFamily="49" charset="-122"/>
                  </a:rPr>
                  <a:t>大</a:t>
                </a:r>
                <a:r>
                  <a:rPr lang="zh-CN" altLang="en-US" sz="1800" dirty="0">
                    <a:solidFill>
                      <a:srgbClr val="000000"/>
                    </a:solidFill>
                    <a:latin typeface="黑体" pitchFamily="49" charset="-122"/>
                    <a:ea typeface="黑体" pitchFamily="49" charset="-122"/>
                  </a:rPr>
                  <a:t>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en-US" altLang="zh-CN" sz="18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51" name="圆角矩形 50"/>
              <p:cNvSpPr/>
              <p:nvPr/>
            </p:nvSpPr>
            <p:spPr>
              <a:xfrm>
                <a:off x="3202871" y="4954041"/>
                <a:ext cx="1080484" cy="649024"/>
              </a:xfrm>
              <a:prstGeom prst="roundRect">
                <a:avLst>
                  <a:gd name="adj" fmla="val 10000"/>
                </a:avLst>
              </a:prstGeom>
              <a:ln/>
            </p:spPr>
            <p:style>
              <a:lnRef idx="1">
                <a:schemeClr val="accent3"/>
              </a:lnRef>
              <a:fillRef idx="2">
                <a:schemeClr val="accent3"/>
              </a:fillRef>
              <a:effectRef idx="1">
                <a:schemeClr val="accent3"/>
              </a:effectRef>
              <a:fontRef idx="minor">
                <a:schemeClr val="dk1"/>
              </a:fontRef>
            </p:style>
            <p:txBody>
              <a:bodyPr lIns="0" rIns="0"/>
              <a:lstStyle>
                <a:defPPr>
                  <a:defRPr lang="zh-CN"/>
                </a:defPPr>
                <a:lvl1pPr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1pPr>
                <a:lvl2pPr marL="4572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2pPr>
                <a:lvl3pPr marL="9144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3pPr>
                <a:lvl4pPr marL="13716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4pPr>
                <a:lvl5pPr marL="1828800" algn="l" rtl="0" fontAlgn="base">
                  <a:spcBef>
                    <a:spcPct val="0"/>
                  </a:spcBef>
                  <a:spcAft>
                    <a:spcPct val="0"/>
                  </a:spcAft>
                  <a:defRPr kumimoji="1" sz="2400" kern="1200">
                    <a:solidFill>
                      <a:schemeClr val="dk1">
                        <a:hueOff val="0"/>
                        <a:satOff val="0"/>
                        <a:lumOff val="0"/>
                        <a:alphaOff val="0"/>
                      </a:schemeClr>
                    </a:solidFill>
                    <a:latin typeface="+mn-lt"/>
                    <a:ea typeface="+mn-ea"/>
                    <a:cs typeface="+mn-cs"/>
                  </a:defRPr>
                </a:lvl5pPr>
                <a:lvl6pPr marL="2286000" algn="l" defTabSz="914400" rtl="0" eaLnBrk="1" latinLnBrk="0" hangingPunct="1">
                  <a:defRPr kumimoji="1" sz="2400" kern="1200">
                    <a:solidFill>
                      <a:schemeClr val="dk1">
                        <a:hueOff val="0"/>
                        <a:satOff val="0"/>
                        <a:lumOff val="0"/>
                        <a:alphaOff val="0"/>
                      </a:schemeClr>
                    </a:solidFill>
                    <a:latin typeface="+mn-lt"/>
                    <a:ea typeface="+mn-ea"/>
                    <a:cs typeface="+mn-cs"/>
                  </a:defRPr>
                </a:lvl6pPr>
                <a:lvl7pPr marL="2743200" algn="l" defTabSz="914400" rtl="0" eaLnBrk="1" latinLnBrk="0" hangingPunct="1">
                  <a:defRPr kumimoji="1" sz="2400" kern="1200">
                    <a:solidFill>
                      <a:schemeClr val="dk1">
                        <a:hueOff val="0"/>
                        <a:satOff val="0"/>
                        <a:lumOff val="0"/>
                        <a:alphaOff val="0"/>
                      </a:schemeClr>
                    </a:solidFill>
                    <a:latin typeface="+mn-lt"/>
                    <a:ea typeface="+mn-ea"/>
                    <a:cs typeface="+mn-cs"/>
                  </a:defRPr>
                </a:lvl7pPr>
                <a:lvl8pPr marL="3200400" algn="l" defTabSz="914400" rtl="0" eaLnBrk="1" latinLnBrk="0" hangingPunct="1">
                  <a:defRPr kumimoji="1" sz="2400" kern="1200">
                    <a:solidFill>
                      <a:schemeClr val="dk1">
                        <a:hueOff val="0"/>
                        <a:satOff val="0"/>
                        <a:lumOff val="0"/>
                        <a:alphaOff val="0"/>
                      </a:schemeClr>
                    </a:solidFill>
                    <a:latin typeface="+mn-lt"/>
                    <a:ea typeface="+mn-ea"/>
                    <a:cs typeface="+mn-cs"/>
                  </a:defRPr>
                </a:lvl8pPr>
                <a:lvl9pPr marL="3657600" algn="l" defTabSz="914400" rtl="0" eaLnBrk="1" latinLnBrk="0" hangingPunct="1">
                  <a:defRPr kumimoji="1" sz="2400" kern="1200">
                    <a:solidFill>
                      <a:schemeClr val="dk1">
                        <a:hueOff val="0"/>
                        <a:satOff val="0"/>
                        <a:lumOff val="0"/>
                        <a:alphaOff val="0"/>
                      </a:schemeClr>
                    </a:solidFill>
                    <a:latin typeface="+mn-lt"/>
                    <a:ea typeface="+mn-ea"/>
                    <a:cs typeface="+mn-cs"/>
                  </a:defRPr>
                </a:lvl9pPr>
              </a:lstStyle>
              <a:p>
                <a:pPr algn="ctr">
                  <a:lnSpc>
                    <a:spcPct val="90000"/>
                  </a:lnSpc>
                  <a:defRPr/>
                </a:pPr>
                <a:r>
                  <a:rPr lang="zh-CN" altLang="en-US" sz="1800" dirty="0">
                    <a:solidFill>
                      <a:srgbClr val="000000"/>
                    </a:solidFill>
                    <a:latin typeface="黑体" pitchFamily="49" charset="-122"/>
                    <a:ea typeface="黑体" pitchFamily="49" charset="-122"/>
                  </a:rPr>
                  <a:t>大数据</a:t>
                </a:r>
                <a:r>
                  <a:rPr lang="en-US" altLang="zh-CN" sz="1800" dirty="0">
                    <a:solidFill>
                      <a:srgbClr val="000000"/>
                    </a:solidFill>
                    <a:latin typeface="黑体" pitchFamily="49" charset="-122"/>
                    <a:ea typeface="黑体" pitchFamily="49" charset="-122"/>
                  </a:rPr>
                  <a:t/>
                </a:r>
                <a:br>
                  <a:rPr lang="en-US" altLang="zh-CN" sz="1800" dirty="0">
                    <a:solidFill>
                      <a:srgbClr val="000000"/>
                    </a:solidFill>
                    <a:latin typeface="黑体" pitchFamily="49" charset="-122"/>
                    <a:ea typeface="黑体" pitchFamily="49" charset="-122"/>
                  </a:rPr>
                </a:br>
                <a:r>
                  <a:rPr lang="zh-CN" altLang="en-US" sz="1800" dirty="0" smtClean="0">
                    <a:solidFill>
                      <a:srgbClr val="000000"/>
                    </a:solidFill>
                    <a:latin typeface="黑体" pitchFamily="49" charset="-122"/>
                    <a:ea typeface="黑体" pitchFamily="49" charset="-122"/>
                  </a:rPr>
                  <a:t>易解类</a:t>
                </a:r>
                <a:endParaRPr lang="zh-CN" altLang="en-US" sz="1800" dirty="0">
                  <a:solidFill>
                    <a:srgbClr val="000000"/>
                  </a:solidFill>
                  <a:latin typeface="黑体" pitchFamily="49" charset="-122"/>
                  <a:ea typeface="黑体" pitchFamily="49" charset="-122"/>
                </a:endParaRPr>
              </a:p>
            </p:txBody>
          </p:sp>
        </p:grpSp>
        <p:sp>
          <p:nvSpPr>
            <p:cNvPr id="11304" name="矩形 51" descr="羊皮纸"/>
            <p:cNvSpPr>
              <a:spLocks noChangeArrowheads="1"/>
            </p:cNvSpPr>
            <p:nvPr/>
          </p:nvSpPr>
          <p:spPr bwMode="auto">
            <a:xfrm>
              <a:off x="4488100" y="5495454"/>
              <a:ext cx="4552713" cy="558528"/>
            </a:xfrm>
            <a:prstGeom prst="rect">
              <a:avLst/>
            </a:prstGeom>
            <a:blipFill dpi="0" rotWithShape="1">
              <a:blip r:embed="rId2"/>
              <a:srcRect/>
              <a:tile tx="0" ty="0" sx="100000" sy="100000" flip="none" algn="tl"/>
            </a:blipFill>
            <a:ln w="38100">
              <a:solidFill>
                <a:schemeClr val="tx1"/>
              </a:solidFill>
              <a:miter lim="800000"/>
              <a:headEnd/>
              <a:tailEnd/>
            </a:ln>
          </p:spPr>
          <p:txBody>
            <a:bodyPr anchor="ctr"/>
            <a:lstStyle/>
            <a:p>
              <a:pPr algn="ctr"/>
              <a:r>
                <a:rPr kumimoji="0" lang="zh-CN" altLang="en-US" b="1">
                  <a:solidFill>
                    <a:srgbClr val="000000"/>
                  </a:solidFill>
                  <a:latin typeface="黑体" pitchFamily="49" charset="-122"/>
                  <a:ea typeface="黑体" pitchFamily="49" charset="-122"/>
                </a:rPr>
                <a:t>大数据下，传统近似方法局限性</a:t>
              </a:r>
              <a:endParaRPr lang="zh-CN" altLang="en-US" b="1">
                <a:solidFill>
                  <a:srgbClr val="C00000"/>
                </a:solidFill>
                <a:latin typeface="黑体" pitchFamily="49" charset="-122"/>
                <a:ea typeface="黑体" pitchFamily="49" charset="-122"/>
              </a:endParaRPr>
            </a:p>
          </p:txBody>
        </p:sp>
      </p:grpSp>
      <p:grpSp>
        <p:nvGrpSpPr>
          <p:cNvPr id="11" name="组合 77"/>
          <p:cNvGrpSpPr>
            <a:grpSpLocks/>
          </p:cNvGrpSpPr>
          <p:nvPr/>
        </p:nvGrpSpPr>
        <p:grpSpPr bwMode="auto">
          <a:xfrm>
            <a:off x="4457700" y="3394588"/>
            <a:ext cx="3878263" cy="1746250"/>
            <a:chOff x="4457514" y="3677010"/>
            <a:chExt cx="3878246" cy="1745914"/>
          </a:xfrm>
        </p:grpSpPr>
        <p:cxnSp>
          <p:nvCxnSpPr>
            <p:cNvPr id="58" name="Curved Connector 5"/>
            <p:cNvCxnSpPr>
              <a:cxnSpLocks noChangeShapeType="1"/>
            </p:cNvCxnSpPr>
            <p:nvPr/>
          </p:nvCxnSpPr>
          <p:spPr bwMode="auto">
            <a:xfrm rot="5400000">
              <a:off x="6019763" y="4435676"/>
              <a:ext cx="1660205" cy="142874"/>
            </a:xfrm>
            <a:prstGeom prst="curvedConnector3">
              <a:avLst>
                <a:gd name="adj1" fmla="val 50000"/>
              </a:avLst>
            </a:prstGeom>
            <a:noFill/>
            <a:ln w="9525">
              <a:solidFill>
                <a:schemeClr val="tx1"/>
              </a:solidFill>
              <a:round/>
              <a:headEnd/>
              <a:tailEnd/>
            </a:ln>
            <a:effectLst>
              <a:outerShdw blurRad="63500" dist="17961" dir="2700000" algn="ctr" rotWithShape="0">
                <a:srgbClr val="000000">
                  <a:alpha val="74998"/>
                </a:srgbClr>
              </a:outerShdw>
            </a:effectLst>
          </p:spPr>
        </p:cxnSp>
        <p:grpSp>
          <p:nvGrpSpPr>
            <p:cNvPr id="12" name="组合 76"/>
            <p:cNvGrpSpPr>
              <a:grpSpLocks/>
            </p:cNvGrpSpPr>
            <p:nvPr/>
          </p:nvGrpSpPr>
          <p:grpSpPr bwMode="auto">
            <a:xfrm>
              <a:off x="4457514" y="3731385"/>
              <a:ext cx="3878246" cy="1691539"/>
              <a:chOff x="4457514" y="3731385"/>
              <a:chExt cx="3878246" cy="1691539"/>
            </a:xfrm>
          </p:grpSpPr>
          <p:sp>
            <p:nvSpPr>
              <p:cNvPr id="11296" name="TextBox 9"/>
              <p:cNvSpPr txBox="1">
                <a:spLocks noChangeArrowheads="1"/>
              </p:cNvSpPr>
              <p:nvPr/>
            </p:nvSpPr>
            <p:spPr bwMode="auto">
              <a:xfrm>
                <a:off x="5722761" y="4202504"/>
                <a:ext cx="1513535" cy="707803"/>
              </a:xfrm>
              <a:prstGeom prst="rect">
                <a:avLst/>
              </a:prstGeom>
              <a:noFill/>
              <a:ln w="9525">
                <a:noFill/>
                <a:miter lim="800000"/>
                <a:headEnd/>
                <a:tailEnd/>
              </a:ln>
            </p:spPr>
            <p:txBody>
              <a:bodyPr>
                <a:spAutoFit/>
              </a:bodyPr>
              <a:lstStyle/>
              <a:p>
                <a:r>
                  <a:rPr lang="zh-CN" altLang="en-US" sz="2000" b="1">
                    <a:solidFill>
                      <a:srgbClr val="FF0000"/>
                    </a:solidFill>
                    <a:latin typeface="黑体" pitchFamily="49" charset="-122"/>
                    <a:ea typeface="黑体" pitchFamily="49" charset="-122"/>
                  </a:rPr>
                  <a:t>非大数据</a:t>
                </a:r>
                <a:endParaRPr lang="en-US" altLang="zh-CN" sz="2000" b="1">
                  <a:solidFill>
                    <a:srgbClr val="FF0000"/>
                  </a:solidFill>
                  <a:latin typeface="黑体" pitchFamily="49" charset="-122"/>
                  <a:ea typeface="黑体" pitchFamily="49" charset="-122"/>
                </a:endParaRPr>
              </a:p>
              <a:p>
                <a:r>
                  <a:rPr lang="zh-CN" altLang="en-US" sz="2000" b="1">
                    <a:solidFill>
                      <a:srgbClr val="FF0000"/>
                    </a:solidFill>
                    <a:latin typeface="黑体" pitchFamily="49" charset="-122"/>
                    <a:ea typeface="黑体" pitchFamily="49" charset="-122"/>
                  </a:rPr>
                  <a:t>易解类</a:t>
                </a:r>
              </a:p>
            </p:txBody>
          </p:sp>
          <p:grpSp>
            <p:nvGrpSpPr>
              <p:cNvPr id="13" name="组合 75"/>
              <p:cNvGrpSpPr>
                <a:grpSpLocks/>
              </p:cNvGrpSpPr>
              <p:nvPr/>
            </p:nvGrpSpPr>
            <p:grpSpPr bwMode="auto">
              <a:xfrm>
                <a:off x="4457514" y="3731385"/>
                <a:ext cx="3878246" cy="1691539"/>
                <a:chOff x="4457514" y="3731385"/>
                <a:chExt cx="3878246" cy="1691539"/>
              </a:xfrm>
            </p:grpSpPr>
            <p:grpSp>
              <p:nvGrpSpPr>
                <p:cNvPr id="14" name="组合 71"/>
                <p:cNvGrpSpPr>
                  <a:grpSpLocks/>
                </p:cNvGrpSpPr>
                <p:nvPr/>
              </p:nvGrpSpPr>
              <p:grpSpPr bwMode="auto">
                <a:xfrm>
                  <a:off x="4457514" y="3731385"/>
                  <a:ext cx="3878246" cy="1691539"/>
                  <a:chOff x="4457514" y="1916832"/>
                  <a:chExt cx="3878246" cy="1691539"/>
                </a:xfrm>
              </p:grpSpPr>
              <p:sp>
                <p:nvSpPr>
                  <p:cNvPr id="66" name="右箭头 65"/>
                  <p:cNvSpPr/>
                  <p:nvPr/>
                </p:nvSpPr>
                <p:spPr>
                  <a:xfrm>
                    <a:off x="4457514" y="3313153"/>
                    <a:ext cx="2320915" cy="280934"/>
                  </a:xfrm>
                  <a:prstGeom prst="rightArrow">
                    <a:avLst/>
                  </a:prstGeom>
                  <a:ln/>
                </p:spPr>
                <p:style>
                  <a:lnRef idx="3">
                    <a:schemeClr val="lt1"/>
                  </a:lnRef>
                  <a:fillRef idx="1">
                    <a:schemeClr val="accent3"/>
                  </a:fillRef>
                  <a:effectRef idx="1">
                    <a:schemeClr val="accent3"/>
                  </a:effectRef>
                  <a:fontRef idx="minor">
                    <a:schemeClr val="lt1"/>
                  </a:fontRef>
                </p:style>
                <p:txBody>
                  <a:bodyPr anchor="ctr"/>
                  <a:lstStyle/>
                  <a:p>
                    <a:pPr algn="ctr">
                      <a:defRPr/>
                    </a:pPr>
                    <a:endParaRPr lang="zh-CN" altLang="en-US"/>
                  </a:p>
                </p:txBody>
              </p:sp>
              <p:sp>
                <p:nvSpPr>
                  <p:cNvPr id="71" name="任意多边形 70"/>
                  <p:cNvSpPr/>
                  <p:nvPr/>
                </p:nvSpPr>
                <p:spPr>
                  <a:xfrm>
                    <a:off x="6822879" y="1916422"/>
                    <a:ext cx="1512881" cy="1691949"/>
                  </a:xfrm>
                  <a:custGeom>
                    <a:avLst/>
                    <a:gdLst>
                      <a:gd name="connsiteX0" fmla="*/ 193431 w 1512277"/>
                      <a:gd name="connsiteY0" fmla="*/ 2583 h 1691539"/>
                      <a:gd name="connsiteX1" fmla="*/ 123092 w 1512277"/>
                      <a:gd name="connsiteY1" fmla="*/ 90506 h 1691539"/>
                      <a:gd name="connsiteX2" fmla="*/ 105508 w 1512277"/>
                      <a:gd name="connsiteY2" fmla="*/ 319106 h 1691539"/>
                      <a:gd name="connsiteX3" fmla="*/ 87923 w 1512277"/>
                      <a:gd name="connsiteY3" fmla="*/ 389445 h 1691539"/>
                      <a:gd name="connsiteX4" fmla="*/ 70339 w 1512277"/>
                      <a:gd name="connsiteY4" fmla="*/ 793891 h 1691539"/>
                      <a:gd name="connsiteX5" fmla="*/ 35169 w 1512277"/>
                      <a:gd name="connsiteY5" fmla="*/ 899399 h 1691539"/>
                      <a:gd name="connsiteX6" fmla="*/ 0 w 1512277"/>
                      <a:gd name="connsiteY6" fmla="*/ 1022491 h 1691539"/>
                      <a:gd name="connsiteX7" fmla="*/ 35169 w 1512277"/>
                      <a:gd name="connsiteY7" fmla="*/ 1655537 h 1691539"/>
                      <a:gd name="connsiteX8" fmla="*/ 87923 w 1512277"/>
                      <a:gd name="connsiteY8" fmla="*/ 1690706 h 1691539"/>
                      <a:gd name="connsiteX9" fmla="*/ 105508 w 1512277"/>
                      <a:gd name="connsiteY9" fmla="*/ 1637953 h 1691539"/>
                      <a:gd name="connsiteX10" fmla="*/ 158262 w 1512277"/>
                      <a:gd name="connsiteY10" fmla="*/ 1620368 h 1691539"/>
                      <a:gd name="connsiteX11" fmla="*/ 211015 w 1512277"/>
                      <a:gd name="connsiteY11" fmla="*/ 1585199 h 1691539"/>
                      <a:gd name="connsiteX12" fmla="*/ 246185 w 1512277"/>
                      <a:gd name="connsiteY12" fmla="*/ 1620368 h 1691539"/>
                      <a:gd name="connsiteX13" fmla="*/ 422031 w 1512277"/>
                      <a:gd name="connsiteY13" fmla="*/ 1620368 h 1691539"/>
                      <a:gd name="connsiteX14" fmla="*/ 527539 w 1512277"/>
                      <a:gd name="connsiteY14" fmla="*/ 1585199 h 1691539"/>
                      <a:gd name="connsiteX15" fmla="*/ 580292 w 1512277"/>
                      <a:gd name="connsiteY15" fmla="*/ 1567614 h 1691539"/>
                      <a:gd name="connsiteX16" fmla="*/ 615462 w 1512277"/>
                      <a:gd name="connsiteY16" fmla="*/ 1532445 h 1691539"/>
                      <a:gd name="connsiteX17" fmla="*/ 685800 w 1512277"/>
                      <a:gd name="connsiteY17" fmla="*/ 1514860 h 1691539"/>
                      <a:gd name="connsiteX18" fmla="*/ 967154 w 1512277"/>
                      <a:gd name="connsiteY18" fmla="*/ 1497276 h 1691539"/>
                      <a:gd name="connsiteX19" fmla="*/ 1072662 w 1512277"/>
                      <a:gd name="connsiteY19" fmla="*/ 1462106 h 1691539"/>
                      <a:gd name="connsiteX20" fmla="*/ 1266092 w 1512277"/>
                      <a:gd name="connsiteY20" fmla="*/ 1268676 h 1691539"/>
                      <a:gd name="connsiteX21" fmla="*/ 1301262 w 1512277"/>
                      <a:gd name="connsiteY21" fmla="*/ 1233506 h 1691539"/>
                      <a:gd name="connsiteX22" fmla="*/ 1354015 w 1512277"/>
                      <a:gd name="connsiteY22" fmla="*/ 1180753 h 1691539"/>
                      <a:gd name="connsiteX23" fmla="*/ 1406769 w 1512277"/>
                      <a:gd name="connsiteY23" fmla="*/ 1163168 h 1691539"/>
                      <a:gd name="connsiteX24" fmla="*/ 1441939 w 1512277"/>
                      <a:gd name="connsiteY24" fmla="*/ 1110414 h 1691539"/>
                      <a:gd name="connsiteX25" fmla="*/ 1494692 w 1512277"/>
                      <a:gd name="connsiteY25" fmla="*/ 934568 h 1691539"/>
                      <a:gd name="connsiteX26" fmla="*/ 1512277 w 1512277"/>
                      <a:gd name="connsiteY26" fmla="*/ 829060 h 1691539"/>
                      <a:gd name="connsiteX27" fmla="*/ 1494692 w 1512277"/>
                      <a:gd name="connsiteY27" fmla="*/ 565291 h 1691539"/>
                      <a:gd name="connsiteX28" fmla="*/ 1441939 w 1512277"/>
                      <a:gd name="connsiteY28" fmla="*/ 494953 h 1691539"/>
                      <a:gd name="connsiteX29" fmla="*/ 1389185 w 1512277"/>
                      <a:gd name="connsiteY29" fmla="*/ 442199 h 1691539"/>
                      <a:gd name="connsiteX30" fmla="*/ 1266092 w 1512277"/>
                      <a:gd name="connsiteY30" fmla="*/ 371860 h 1691539"/>
                      <a:gd name="connsiteX31" fmla="*/ 1213339 w 1512277"/>
                      <a:gd name="connsiteY31" fmla="*/ 354276 h 1691539"/>
                      <a:gd name="connsiteX32" fmla="*/ 1125415 w 1512277"/>
                      <a:gd name="connsiteY32" fmla="*/ 283937 h 1691539"/>
                      <a:gd name="connsiteX33" fmla="*/ 1072662 w 1512277"/>
                      <a:gd name="connsiteY33" fmla="*/ 266353 h 1691539"/>
                      <a:gd name="connsiteX34" fmla="*/ 967154 w 1512277"/>
                      <a:gd name="connsiteY34" fmla="*/ 196014 h 1691539"/>
                      <a:gd name="connsiteX35" fmla="*/ 914400 w 1512277"/>
                      <a:gd name="connsiteY35" fmla="*/ 178429 h 1691539"/>
                      <a:gd name="connsiteX36" fmla="*/ 808892 w 1512277"/>
                      <a:gd name="connsiteY36" fmla="*/ 108091 h 1691539"/>
                      <a:gd name="connsiteX37" fmla="*/ 650631 w 1512277"/>
                      <a:gd name="connsiteY37" fmla="*/ 55337 h 1691539"/>
                      <a:gd name="connsiteX38" fmla="*/ 597877 w 1512277"/>
                      <a:gd name="connsiteY38" fmla="*/ 37753 h 1691539"/>
                      <a:gd name="connsiteX39" fmla="*/ 457200 w 1512277"/>
                      <a:gd name="connsiteY39" fmla="*/ 2583 h 1691539"/>
                      <a:gd name="connsiteX40" fmla="*/ 228600 w 1512277"/>
                      <a:gd name="connsiteY40" fmla="*/ 20168 h 1691539"/>
                      <a:gd name="connsiteX41" fmla="*/ 193431 w 1512277"/>
                      <a:gd name="connsiteY41" fmla="*/ 2583 h 1691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12277" h="1691539">
                        <a:moveTo>
                          <a:pt x="193431" y="2583"/>
                        </a:moveTo>
                        <a:cubicBezTo>
                          <a:pt x="175846" y="14306"/>
                          <a:pt x="133137" y="54343"/>
                          <a:pt x="123092" y="90506"/>
                        </a:cubicBezTo>
                        <a:cubicBezTo>
                          <a:pt x="102637" y="164143"/>
                          <a:pt x="114438" y="243204"/>
                          <a:pt x="105508" y="319106"/>
                        </a:cubicBezTo>
                        <a:cubicBezTo>
                          <a:pt x="102684" y="343108"/>
                          <a:pt x="93785" y="365999"/>
                          <a:pt x="87923" y="389445"/>
                        </a:cubicBezTo>
                        <a:cubicBezTo>
                          <a:pt x="82062" y="524260"/>
                          <a:pt x="84225" y="659665"/>
                          <a:pt x="70339" y="793891"/>
                        </a:cubicBezTo>
                        <a:cubicBezTo>
                          <a:pt x="66524" y="830766"/>
                          <a:pt x="44160" y="863434"/>
                          <a:pt x="35169" y="899399"/>
                        </a:cubicBezTo>
                        <a:cubicBezTo>
                          <a:pt x="13090" y="987719"/>
                          <a:pt x="25228" y="946810"/>
                          <a:pt x="0" y="1022491"/>
                        </a:cubicBezTo>
                        <a:cubicBezTo>
                          <a:pt x="11723" y="1233506"/>
                          <a:pt x="7599" y="1446002"/>
                          <a:pt x="35169" y="1655537"/>
                        </a:cubicBezTo>
                        <a:cubicBezTo>
                          <a:pt x="37926" y="1676490"/>
                          <a:pt x="67420" y="1695832"/>
                          <a:pt x="87923" y="1690706"/>
                        </a:cubicBezTo>
                        <a:cubicBezTo>
                          <a:pt x="105905" y="1686211"/>
                          <a:pt x="92401" y="1651060"/>
                          <a:pt x="105508" y="1637953"/>
                        </a:cubicBezTo>
                        <a:cubicBezTo>
                          <a:pt x="118615" y="1624846"/>
                          <a:pt x="141683" y="1628658"/>
                          <a:pt x="158262" y="1620368"/>
                        </a:cubicBezTo>
                        <a:cubicBezTo>
                          <a:pt x="177165" y="1610917"/>
                          <a:pt x="193431" y="1596922"/>
                          <a:pt x="211015" y="1585199"/>
                        </a:cubicBezTo>
                        <a:cubicBezTo>
                          <a:pt x="222738" y="1596922"/>
                          <a:pt x="231969" y="1611838"/>
                          <a:pt x="246185" y="1620368"/>
                        </a:cubicBezTo>
                        <a:cubicBezTo>
                          <a:pt x="305208" y="1655782"/>
                          <a:pt x="354493" y="1630016"/>
                          <a:pt x="422031" y="1620368"/>
                        </a:cubicBezTo>
                        <a:lnTo>
                          <a:pt x="527539" y="1585199"/>
                        </a:lnTo>
                        <a:lnTo>
                          <a:pt x="580292" y="1567614"/>
                        </a:lnTo>
                        <a:cubicBezTo>
                          <a:pt x="592015" y="1555891"/>
                          <a:pt x="600633" y="1539859"/>
                          <a:pt x="615462" y="1532445"/>
                        </a:cubicBezTo>
                        <a:cubicBezTo>
                          <a:pt x="637078" y="1521637"/>
                          <a:pt x="661752" y="1517265"/>
                          <a:pt x="685800" y="1514860"/>
                        </a:cubicBezTo>
                        <a:cubicBezTo>
                          <a:pt x="779301" y="1505510"/>
                          <a:pt x="873369" y="1503137"/>
                          <a:pt x="967154" y="1497276"/>
                        </a:cubicBezTo>
                        <a:cubicBezTo>
                          <a:pt x="1002323" y="1485553"/>
                          <a:pt x="1046448" y="1488320"/>
                          <a:pt x="1072662" y="1462106"/>
                        </a:cubicBezTo>
                        <a:lnTo>
                          <a:pt x="1266092" y="1268676"/>
                        </a:lnTo>
                        <a:lnTo>
                          <a:pt x="1301262" y="1233506"/>
                        </a:lnTo>
                        <a:cubicBezTo>
                          <a:pt x="1318846" y="1215922"/>
                          <a:pt x="1330423" y="1188617"/>
                          <a:pt x="1354015" y="1180753"/>
                        </a:cubicBezTo>
                        <a:lnTo>
                          <a:pt x="1406769" y="1163168"/>
                        </a:lnTo>
                        <a:cubicBezTo>
                          <a:pt x="1418492" y="1145583"/>
                          <a:pt x="1433356" y="1129727"/>
                          <a:pt x="1441939" y="1110414"/>
                        </a:cubicBezTo>
                        <a:cubicBezTo>
                          <a:pt x="1458252" y="1073710"/>
                          <a:pt x="1485392" y="981070"/>
                          <a:pt x="1494692" y="934568"/>
                        </a:cubicBezTo>
                        <a:cubicBezTo>
                          <a:pt x="1501684" y="899606"/>
                          <a:pt x="1506415" y="864229"/>
                          <a:pt x="1512277" y="829060"/>
                        </a:cubicBezTo>
                        <a:cubicBezTo>
                          <a:pt x="1506415" y="741137"/>
                          <a:pt x="1512845" y="651519"/>
                          <a:pt x="1494692" y="565291"/>
                        </a:cubicBezTo>
                        <a:cubicBezTo>
                          <a:pt x="1488654" y="536612"/>
                          <a:pt x="1461012" y="517205"/>
                          <a:pt x="1441939" y="494953"/>
                        </a:cubicBezTo>
                        <a:cubicBezTo>
                          <a:pt x="1425755" y="476071"/>
                          <a:pt x="1408289" y="458119"/>
                          <a:pt x="1389185" y="442199"/>
                        </a:cubicBezTo>
                        <a:cubicBezTo>
                          <a:pt x="1358018" y="416226"/>
                          <a:pt x="1301506" y="387037"/>
                          <a:pt x="1266092" y="371860"/>
                        </a:cubicBezTo>
                        <a:cubicBezTo>
                          <a:pt x="1249055" y="364559"/>
                          <a:pt x="1230923" y="360137"/>
                          <a:pt x="1213339" y="354276"/>
                        </a:cubicBezTo>
                        <a:cubicBezTo>
                          <a:pt x="1180627" y="321564"/>
                          <a:pt x="1169781" y="306120"/>
                          <a:pt x="1125415" y="283937"/>
                        </a:cubicBezTo>
                        <a:cubicBezTo>
                          <a:pt x="1108836" y="275648"/>
                          <a:pt x="1090246" y="272214"/>
                          <a:pt x="1072662" y="266353"/>
                        </a:cubicBezTo>
                        <a:cubicBezTo>
                          <a:pt x="1037493" y="242907"/>
                          <a:pt x="1007253" y="209381"/>
                          <a:pt x="967154" y="196014"/>
                        </a:cubicBezTo>
                        <a:cubicBezTo>
                          <a:pt x="949569" y="190152"/>
                          <a:pt x="930603" y="187431"/>
                          <a:pt x="914400" y="178429"/>
                        </a:cubicBezTo>
                        <a:cubicBezTo>
                          <a:pt x="877451" y="157902"/>
                          <a:pt x="848991" y="121457"/>
                          <a:pt x="808892" y="108091"/>
                        </a:cubicBezTo>
                        <a:lnTo>
                          <a:pt x="650631" y="55337"/>
                        </a:lnTo>
                        <a:cubicBezTo>
                          <a:pt x="633046" y="49476"/>
                          <a:pt x="615859" y="42249"/>
                          <a:pt x="597877" y="37753"/>
                        </a:cubicBezTo>
                        <a:lnTo>
                          <a:pt x="457200" y="2583"/>
                        </a:lnTo>
                        <a:cubicBezTo>
                          <a:pt x="381000" y="8445"/>
                          <a:pt x="304502" y="11238"/>
                          <a:pt x="228600" y="20168"/>
                        </a:cubicBezTo>
                        <a:cubicBezTo>
                          <a:pt x="204598" y="22992"/>
                          <a:pt x="211016" y="-9140"/>
                          <a:pt x="193431" y="2583"/>
                        </a:cubicBezTo>
                        <a:close/>
                      </a:path>
                    </a:pathLst>
                  </a:custGeom>
                  <a:ln>
                    <a:noFill/>
                  </a:ln>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zh-CN" altLang="en-US"/>
                  </a:p>
                </p:txBody>
              </p:sp>
            </p:grpSp>
            <p:sp>
              <p:nvSpPr>
                <p:cNvPr id="11299" name="TextBox 17"/>
                <p:cNvSpPr txBox="1">
                  <a:spLocks noChangeArrowheads="1"/>
                </p:cNvSpPr>
                <p:nvPr/>
              </p:nvSpPr>
              <p:spPr bwMode="auto">
                <a:xfrm>
                  <a:off x="6066831" y="3796494"/>
                  <a:ext cx="2164217" cy="400110"/>
                </a:xfrm>
                <a:prstGeom prst="rect">
                  <a:avLst/>
                </a:prstGeom>
                <a:noFill/>
                <a:ln w="9525">
                  <a:noFill/>
                  <a:miter lim="800000"/>
                  <a:headEnd/>
                  <a:tailEnd/>
                </a:ln>
              </p:spPr>
              <p:txBody>
                <a:bodyPr>
                  <a:spAutoFit/>
                </a:bodyPr>
                <a:lstStyle/>
                <a:p>
                  <a:r>
                    <a:rPr lang="zh-CN" altLang="en-US" sz="2000" b="1">
                      <a:latin typeface="黑体" pitchFamily="49" charset="-122"/>
                      <a:ea typeface="黑体" pitchFamily="49" charset="-122"/>
                    </a:rPr>
                    <a:t>多项式易解类</a:t>
                  </a:r>
                </a:p>
              </p:txBody>
            </p:sp>
            <p:sp>
              <p:nvSpPr>
                <p:cNvPr id="11300" name="TextBox 17"/>
                <p:cNvSpPr txBox="1">
                  <a:spLocks noChangeArrowheads="1"/>
                </p:cNvSpPr>
                <p:nvPr/>
              </p:nvSpPr>
              <p:spPr bwMode="auto">
                <a:xfrm>
                  <a:off x="6973827" y="4188931"/>
                  <a:ext cx="1239636" cy="707803"/>
                </a:xfrm>
                <a:prstGeom prst="rect">
                  <a:avLst/>
                </a:prstGeom>
                <a:noFill/>
                <a:ln w="9525">
                  <a:noFill/>
                  <a:miter lim="800000"/>
                  <a:headEnd/>
                  <a:tailEnd/>
                </a:ln>
              </p:spPr>
              <p:txBody>
                <a:bodyPr>
                  <a:spAutoFit/>
                </a:bodyPr>
                <a:lstStyle/>
                <a:p>
                  <a:r>
                    <a:rPr lang="zh-CN" altLang="en-US" sz="2000" b="1">
                      <a:solidFill>
                        <a:srgbClr val="0000FF"/>
                      </a:solidFill>
                      <a:latin typeface="黑体" pitchFamily="49" charset="-122"/>
                      <a:ea typeface="黑体" pitchFamily="49" charset="-122"/>
                    </a:rPr>
                    <a:t>大数据易解类</a:t>
                  </a:r>
                </a:p>
              </p:txBody>
            </p:sp>
          </p:grpSp>
        </p:grpSp>
      </p:grpSp>
      <p:grpSp>
        <p:nvGrpSpPr>
          <p:cNvPr id="15" name="组合 2"/>
          <p:cNvGrpSpPr>
            <a:grpSpLocks/>
          </p:cNvGrpSpPr>
          <p:nvPr/>
        </p:nvGrpSpPr>
        <p:grpSpPr bwMode="auto">
          <a:xfrm>
            <a:off x="5299075" y="1346713"/>
            <a:ext cx="3665538" cy="1223963"/>
            <a:chOff x="5371146" y="1412776"/>
            <a:chExt cx="3665350" cy="1224137"/>
          </a:xfrm>
        </p:grpSpPr>
        <p:sp>
          <p:nvSpPr>
            <p:cNvPr id="79" name="矩形 78"/>
            <p:cNvSpPr/>
            <p:nvPr/>
          </p:nvSpPr>
          <p:spPr>
            <a:xfrm>
              <a:off x="5650532" y="1820822"/>
              <a:ext cx="3385964" cy="455677"/>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kumimoji="0" lang="zh-CN" altLang="en-US" sz="1600" dirty="0"/>
                <a:t>什么是大数据计算中可近似问题？</a:t>
              </a:r>
              <a:endParaRPr lang="zh-CN" altLang="en-US" sz="1600" dirty="0"/>
            </a:p>
          </p:txBody>
        </p:sp>
        <p:sp>
          <p:nvSpPr>
            <p:cNvPr id="53" name="矩形 52"/>
            <p:cNvSpPr/>
            <p:nvPr/>
          </p:nvSpPr>
          <p:spPr>
            <a:xfrm>
              <a:off x="5650532" y="2205052"/>
              <a:ext cx="3385964" cy="431861"/>
            </a:xfrm>
            <a:prstGeom prst="rect">
              <a:avLst/>
            </a:prstGeom>
          </p:spPr>
          <p:style>
            <a:lnRef idx="1">
              <a:schemeClr val="accent2"/>
            </a:lnRef>
            <a:fillRef idx="2">
              <a:schemeClr val="accent2"/>
            </a:fillRef>
            <a:effectRef idx="1">
              <a:schemeClr val="accent2"/>
            </a:effectRef>
            <a:fontRef idx="minor">
              <a:schemeClr val="dk1"/>
            </a:fontRef>
          </p:style>
          <p:txBody>
            <a:bodyPr anchor="ctr"/>
            <a:lstStyle/>
            <a:p>
              <a:pPr>
                <a:defRPr/>
              </a:pPr>
              <a:r>
                <a:rPr kumimoji="0" lang="zh-CN" altLang="en-US" sz="1600" dirty="0"/>
                <a:t>如何衡量数据量与近似效果的关系</a:t>
              </a:r>
              <a:r>
                <a:rPr kumimoji="0" lang="en-US" altLang="zh-CN" sz="1600" dirty="0"/>
                <a:t>?</a:t>
              </a:r>
              <a:endParaRPr kumimoji="0" lang="zh-CN" altLang="en-US" sz="1600" dirty="0"/>
            </a:p>
          </p:txBody>
        </p:sp>
        <p:sp>
          <p:nvSpPr>
            <p:cNvPr id="68" name="矩形 67"/>
            <p:cNvSpPr/>
            <p:nvPr/>
          </p:nvSpPr>
          <p:spPr>
            <a:xfrm>
              <a:off x="5371146" y="1412776"/>
              <a:ext cx="3665350" cy="45567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defRPr/>
              </a:pPr>
              <a:r>
                <a:rPr lang="zh-CN" altLang="en-US" sz="1800" b="1" dirty="0"/>
                <a:t>任务</a:t>
              </a:r>
              <a:r>
                <a:rPr lang="en-US" altLang="zh-CN" sz="1800" b="1" dirty="0"/>
                <a:t>2</a:t>
              </a:r>
              <a:r>
                <a:rPr lang="zh-CN" altLang="en-US" sz="1800" b="1" dirty="0"/>
                <a:t>：数据驱动的近似算法理论</a:t>
              </a:r>
            </a:p>
          </p:txBody>
        </p:sp>
      </p:grpSp>
      <p:sp>
        <p:nvSpPr>
          <p:cNvPr id="69" name="圆角矩形 68"/>
          <p:cNvSpPr/>
          <p:nvPr/>
        </p:nvSpPr>
        <p:spPr>
          <a:xfrm>
            <a:off x="4427538" y="5810763"/>
            <a:ext cx="4608512" cy="576263"/>
          </a:xfrm>
          <a:prstGeom prst="roundRect">
            <a:avLst/>
          </a:prstGeom>
          <a:solidFill>
            <a:srgbClr val="FFFFCC"/>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0" name="TextBox 69"/>
          <p:cNvSpPr txBox="1">
            <a:spLocks noChangeArrowheads="1"/>
          </p:cNvSpPr>
          <p:nvPr/>
        </p:nvSpPr>
        <p:spPr bwMode="auto">
          <a:xfrm>
            <a:off x="4367213" y="5883788"/>
            <a:ext cx="2351087" cy="460375"/>
          </a:xfrm>
          <a:prstGeom prst="rect">
            <a:avLst/>
          </a:prstGeom>
          <a:noFill/>
          <a:ln w="9525">
            <a:noFill/>
            <a:miter lim="800000"/>
            <a:headEnd/>
            <a:tailEnd/>
          </a:ln>
        </p:spPr>
        <p:txBody>
          <a:bodyPr wrap="none">
            <a:spAutoFit/>
          </a:bodyPr>
          <a:lstStyle/>
          <a:p>
            <a:r>
              <a:rPr lang="zh-CN" altLang="en-US" b="1">
                <a:solidFill>
                  <a:srgbClr val="C00000"/>
                </a:solidFill>
                <a:latin typeface="黑体" pitchFamily="49" charset="-122"/>
                <a:ea typeface="黑体" pitchFamily="49" charset="-122"/>
              </a:rPr>
              <a:t>近似的新挑战：</a:t>
            </a:r>
          </a:p>
        </p:txBody>
      </p:sp>
      <p:sp>
        <p:nvSpPr>
          <p:cNvPr id="74" name="矩形 73"/>
          <p:cNvSpPr/>
          <p:nvPr/>
        </p:nvSpPr>
        <p:spPr>
          <a:xfrm>
            <a:off x="6475643" y="5925633"/>
            <a:ext cx="1048685" cy="461665"/>
          </a:xfrm>
          <a:prstGeom prst="rect">
            <a:avLst/>
          </a:prstGeom>
        </p:spPr>
        <p:txBody>
          <a:bodyPr wrap="none">
            <a:spAutoFit/>
          </a:bodyPr>
          <a:lstStyle/>
          <a:p>
            <a:pPr>
              <a:defRPr/>
            </a:pPr>
            <a:r>
              <a:rPr lang="en-US" altLang="zh-CN"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sym typeface="Wingdings" pitchFamily="2" charset="2"/>
              </a:rPr>
              <a:t>F </a:t>
            </a:r>
            <a:r>
              <a:rPr lang="en-US" altLang="zh-CN" dirty="0">
                <a:ln w="10541" cmpd="sng">
                  <a:solidFill>
                    <a:schemeClr val="accent1">
                      <a:shade val="88000"/>
                      <a:satMod val="110000"/>
                    </a:schemeClr>
                  </a:solidFill>
                  <a:prstDash val="solid"/>
                </a:ln>
                <a:latin typeface="Times New Roman" pitchFamily="18" charset="0"/>
                <a:ea typeface="黑体" pitchFamily="49" charset="-122"/>
                <a:cs typeface="Times New Roman" pitchFamily="18" charset="0"/>
                <a:sym typeface="Wingdings" pitchFamily="2" charset="2"/>
              </a:rPr>
              <a:t></a:t>
            </a:r>
            <a:r>
              <a:rPr lang="en-US" altLang="zh-CN"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sym typeface="Wingdings" pitchFamily="2" charset="2"/>
              </a:rPr>
              <a:t>F</a:t>
            </a:r>
            <a:r>
              <a:rPr lang="en-US" altLang="zh-CN" b="1" i="1" dirty="0">
                <a:ln w="10541" cmpd="sng">
                  <a:solidFill>
                    <a:schemeClr val="accent1">
                      <a:shade val="88000"/>
                      <a:satMod val="110000"/>
                    </a:schemeClr>
                  </a:solidFill>
                  <a:prstDash val="solid"/>
                </a:ln>
                <a:solidFill>
                  <a:srgbClr val="FF0000"/>
                </a:solidFill>
                <a:latin typeface="Times New Roman" pitchFamily="18" charset="0"/>
                <a:ea typeface="黑体" pitchFamily="49" charset="-122"/>
                <a:cs typeface="Times New Roman" pitchFamily="18" charset="0"/>
                <a:sym typeface="Wingdings" pitchFamily="2" charset="2"/>
              </a:rPr>
              <a:t>’</a:t>
            </a:r>
            <a:endParaRPr lang="zh-CN" altLang="en-US" dirty="0">
              <a:solidFill>
                <a:srgbClr val="FF0000"/>
              </a:solidFill>
              <a:latin typeface="Times New Roman" pitchFamily="18" charset="0"/>
              <a:ea typeface="宋体" charset="0"/>
              <a:cs typeface="Times New Roman" pitchFamily="18" charset="0"/>
            </a:endParaRPr>
          </a:p>
        </p:txBody>
      </p:sp>
      <p:grpSp>
        <p:nvGrpSpPr>
          <p:cNvPr id="16" name="组合 74"/>
          <p:cNvGrpSpPr>
            <a:grpSpLocks/>
          </p:cNvGrpSpPr>
          <p:nvPr/>
        </p:nvGrpSpPr>
        <p:grpSpPr bwMode="auto">
          <a:xfrm>
            <a:off x="7334391" y="5786454"/>
            <a:ext cx="1706421" cy="602116"/>
            <a:chOff x="6258072" y="3259973"/>
            <a:chExt cx="1705966" cy="601075"/>
          </a:xfrm>
        </p:grpSpPr>
        <p:sp>
          <p:nvSpPr>
            <p:cNvPr id="80" name="矩形 79"/>
            <p:cNvSpPr/>
            <p:nvPr/>
          </p:nvSpPr>
          <p:spPr>
            <a:xfrm>
              <a:off x="6880087" y="3399383"/>
              <a:ext cx="1083951" cy="461665"/>
            </a:xfrm>
            <a:prstGeom prst="rect">
              <a:avLst/>
            </a:prstGeom>
          </p:spPr>
          <p:txBody>
            <a:bodyPr wrap="none">
              <a:spAutoFit/>
            </a:bodyPr>
            <a:lstStyle/>
            <a:p>
              <a:pPr>
                <a:defRPr/>
              </a:pPr>
              <a:r>
                <a:rPr lang="en-US" altLang="zh-CN" b="1" i="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latin typeface="Arial" pitchFamily="34" charset="0"/>
                  <a:ea typeface="黑体" pitchFamily="49" charset="-122"/>
                  <a:cs typeface="Arial" pitchFamily="34" charset="0"/>
                </a:rPr>
                <a:t>X </a:t>
              </a:r>
              <a:r>
                <a:rPr lang="en-US" altLang="zh-CN" dirty="0">
                  <a:ln w="10541" cmpd="sng">
                    <a:solidFill>
                      <a:schemeClr val="accent1">
                        <a:shade val="88000"/>
                        <a:satMod val="110000"/>
                      </a:schemeClr>
                    </a:solidFill>
                    <a:prstDash val="solid"/>
                  </a:ln>
                  <a:latin typeface="Times New Roman" pitchFamily="18" charset="0"/>
                  <a:ea typeface="黑体" pitchFamily="49" charset="-122"/>
                  <a:cs typeface="Times New Roman" pitchFamily="18" charset="0"/>
                  <a:sym typeface="Wingdings" pitchFamily="2" charset="2"/>
                </a:rPr>
                <a:t></a:t>
              </a:r>
              <a:r>
                <a:rPr lang="en-US" altLang="zh-CN" b="1" i="1" dirty="0">
                  <a:ln w="10541" cmpd="sng">
                    <a:solidFill>
                      <a:schemeClr val="accent1">
                        <a:shade val="88000"/>
                        <a:satMod val="110000"/>
                      </a:schemeClr>
                    </a:solidFill>
                    <a:prstDash val="solid"/>
                  </a:ln>
                  <a:solidFill>
                    <a:srgbClr val="FF0000"/>
                  </a:solidFill>
                  <a:latin typeface="Arial" pitchFamily="34" charset="0"/>
                  <a:ea typeface="黑体" pitchFamily="49" charset="-122"/>
                  <a:cs typeface="Arial" pitchFamily="34" charset="0"/>
                  <a:sym typeface="Wingdings" pitchFamily="2" charset="2"/>
                </a:rPr>
                <a:t>X</a:t>
              </a:r>
              <a:r>
                <a:rPr lang="en-US" altLang="zh-CN" b="1" i="1" dirty="0">
                  <a:ln w="10541" cmpd="sng">
                    <a:solidFill>
                      <a:schemeClr val="accent1">
                        <a:shade val="88000"/>
                        <a:satMod val="110000"/>
                      </a:schemeClr>
                    </a:solidFill>
                    <a:prstDash val="solid"/>
                  </a:ln>
                  <a:solidFill>
                    <a:srgbClr val="FF0000"/>
                  </a:solidFill>
                  <a:latin typeface="Times New Roman" pitchFamily="18" charset="0"/>
                  <a:ea typeface="黑体" pitchFamily="49" charset="-122"/>
                  <a:cs typeface="Times New Roman" pitchFamily="18" charset="0"/>
                  <a:sym typeface="Wingdings" pitchFamily="2" charset="2"/>
                </a:rPr>
                <a:t>’</a:t>
              </a:r>
              <a:endParaRPr lang="zh-CN" altLang="en-US" dirty="0">
                <a:solidFill>
                  <a:srgbClr val="FF0000"/>
                </a:solidFill>
                <a:latin typeface="Times New Roman" pitchFamily="18" charset="0"/>
                <a:ea typeface="宋体" charset="0"/>
                <a:cs typeface="Times New Roman" pitchFamily="18" charset="0"/>
              </a:endParaRPr>
            </a:p>
          </p:txBody>
        </p:sp>
        <p:sp>
          <p:nvSpPr>
            <p:cNvPr id="11290" name="矩形 67"/>
            <p:cNvSpPr>
              <a:spLocks noChangeArrowheads="1"/>
            </p:cNvSpPr>
            <p:nvPr/>
          </p:nvSpPr>
          <p:spPr bwMode="auto">
            <a:xfrm>
              <a:off x="6258072" y="3259973"/>
              <a:ext cx="595035" cy="584775"/>
            </a:xfrm>
            <a:prstGeom prst="rect">
              <a:avLst/>
            </a:prstGeom>
            <a:noFill/>
            <a:ln w="9525">
              <a:noFill/>
              <a:miter lim="800000"/>
              <a:headEnd/>
              <a:tailEnd/>
            </a:ln>
          </p:spPr>
          <p:txBody>
            <a:bodyPr wrap="none">
              <a:spAutoFit/>
            </a:bodyPr>
            <a:lstStyle/>
            <a:p>
              <a:r>
                <a:rPr lang="zh-CN" altLang="en-US" sz="3200" dirty="0"/>
                <a:t>⊕</a:t>
              </a:r>
            </a:p>
          </p:txBody>
        </p:sp>
      </p:grpSp>
      <p:grpSp>
        <p:nvGrpSpPr>
          <p:cNvPr id="17" name="组合 81"/>
          <p:cNvGrpSpPr>
            <a:grpSpLocks/>
          </p:cNvGrpSpPr>
          <p:nvPr/>
        </p:nvGrpSpPr>
        <p:grpSpPr bwMode="auto">
          <a:xfrm>
            <a:off x="828675" y="4659826"/>
            <a:ext cx="2951163" cy="1871662"/>
            <a:chOff x="683568" y="4653632"/>
            <a:chExt cx="2952328" cy="1871712"/>
          </a:xfrm>
        </p:grpSpPr>
        <p:grpSp>
          <p:nvGrpSpPr>
            <p:cNvPr id="18" name="组合 92"/>
            <p:cNvGrpSpPr>
              <a:grpSpLocks/>
            </p:cNvGrpSpPr>
            <p:nvPr/>
          </p:nvGrpSpPr>
          <p:grpSpPr bwMode="auto">
            <a:xfrm>
              <a:off x="683568" y="5501406"/>
              <a:ext cx="2952328" cy="1023938"/>
              <a:chOff x="1691737" y="4581129"/>
              <a:chExt cx="2951544" cy="1023351"/>
            </a:xfrm>
          </p:grpSpPr>
          <p:sp>
            <p:nvSpPr>
              <p:cNvPr id="85" name="圆角矩形 84"/>
              <p:cNvSpPr/>
              <p:nvPr/>
            </p:nvSpPr>
            <p:spPr>
              <a:xfrm>
                <a:off x="1691737" y="4957134"/>
                <a:ext cx="1503557" cy="647346"/>
              </a:xfrm>
              <a:prstGeom prst="roundRect">
                <a:avLst>
                  <a:gd name="adj" fmla="val 10000"/>
                </a:avLst>
              </a:prstGeom>
              <a:solidFill>
                <a:schemeClr val="bg1">
                  <a:alpha val="90000"/>
                </a:schemeClr>
              </a:solidFill>
              <a:ln>
                <a:solidFill>
                  <a:schemeClr val="tx1"/>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defTabSz="666750">
                  <a:lnSpc>
                    <a:spcPct val="90000"/>
                  </a:lnSpc>
                  <a:defRPr/>
                </a:pPr>
                <a:r>
                  <a:rPr lang="zh-CN" altLang="en-US" sz="2000" dirty="0">
                    <a:solidFill>
                      <a:srgbClr val="000000"/>
                    </a:solidFill>
                    <a:latin typeface="黑体" pitchFamily="49" charset="-122"/>
                    <a:ea typeface="黑体" pitchFamily="49" charset="-122"/>
                  </a:rPr>
                  <a:t>大数据不可近似问题</a:t>
                </a:r>
                <a:endParaRPr lang="en-US" altLang="zh-CN" sz="2000" dirty="0">
                  <a:solidFill>
                    <a:srgbClr val="000000"/>
                  </a:solidFill>
                  <a:latin typeface="黑体" pitchFamily="49" charset="-122"/>
                  <a:ea typeface="黑体" pitchFamily="49" charset="-122"/>
                </a:endParaRPr>
              </a:p>
              <a:p>
                <a:pPr defTabSz="666750">
                  <a:defRPr/>
                </a:pPr>
                <a:endParaRPr lang="zh-CN" altLang="en-US" sz="2000" dirty="0">
                  <a:solidFill>
                    <a:srgbClr val="000000"/>
                  </a:solidFill>
                  <a:latin typeface="黑体" pitchFamily="49" charset="-122"/>
                  <a:ea typeface="黑体" pitchFamily="49" charset="-122"/>
                </a:endParaRPr>
              </a:p>
            </p:txBody>
          </p:sp>
          <p:sp>
            <p:nvSpPr>
              <p:cNvPr id="11286" name="直接连接符 3"/>
              <p:cNvSpPr>
                <a:spLocks noChangeArrowheads="1"/>
              </p:cNvSpPr>
              <p:nvPr/>
            </p:nvSpPr>
            <p:spPr bwMode="auto">
              <a:xfrm>
                <a:off x="3194472" y="4581129"/>
                <a:ext cx="560063" cy="373648"/>
              </a:xfrm>
              <a:custGeom>
                <a:avLst/>
                <a:gdLst>
                  <a:gd name="T0" fmla="*/ 0 w 560063"/>
                  <a:gd name="T1" fmla="*/ 0 h 373648"/>
                  <a:gd name="T2" fmla="*/ 0 w 560063"/>
                  <a:gd name="T3" fmla="*/ 254630 h 373648"/>
                  <a:gd name="T4" fmla="*/ 560063 w 560063"/>
                  <a:gd name="T5" fmla="*/ 254630 h 373648"/>
                  <a:gd name="T6" fmla="*/ 560063 w 560063"/>
                  <a:gd name="T7" fmla="*/ 373648 h 373648"/>
                  <a:gd name="T8" fmla="*/ 0 60000 65536"/>
                  <a:gd name="T9" fmla="*/ 0 60000 65536"/>
                  <a:gd name="T10" fmla="*/ 0 60000 65536"/>
                  <a:gd name="T11" fmla="*/ 0 60000 65536"/>
                  <a:gd name="T12" fmla="*/ 0 w 560063"/>
                  <a:gd name="T13" fmla="*/ 0 h 373648"/>
                  <a:gd name="T14" fmla="*/ 560063 w 560063"/>
                  <a:gd name="T15" fmla="*/ 373648 h 373648"/>
                </a:gdLst>
                <a:ahLst/>
                <a:cxnLst>
                  <a:cxn ang="T8">
                    <a:pos x="T0" y="T1"/>
                  </a:cxn>
                  <a:cxn ang="T9">
                    <a:pos x="T2" y="T3"/>
                  </a:cxn>
                  <a:cxn ang="T10">
                    <a:pos x="T4" y="T5"/>
                  </a:cxn>
                  <a:cxn ang="T11">
                    <a:pos x="T6" y="T7"/>
                  </a:cxn>
                </a:cxnLst>
                <a:rect l="T12" t="T13" r="T14" b="T15"/>
                <a:pathLst>
                  <a:path w="560063" h="373648">
                    <a:moveTo>
                      <a:pt x="0" y="0"/>
                    </a:moveTo>
                    <a:lnTo>
                      <a:pt x="0" y="254630"/>
                    </a:lnTo>
                    <a:lnTo>
                      <a:pt x="560063" y="254630"/>
                    </a:lnTo>
                    <a:lnTo>
                      <a:pt x="560063" y="373648"/>
                    </a:lnTo>
                  </a:path>
                </a:pathLst>
              </a:custGeom>
              <a:noFill/>
              <a:ln w="38100">
                <a:solidFill>
                  <a:srgbClr val="FF0000"/>
                </a:solidFill>
                <a:miter lim="800000"/>
                <a:headEnd/>
                <a:tailEnd/>
              </a:ln>
            </p:spPr>
            <p:txBody>
              <a:bodyPr/>
              <a:lstStyle/>
              <a:p>
                <a:endParaRPr lang="zh-CN" altLang="en-US"/>
              </a:p>
            </p:txBody>
          </p:sp>
          <p:sp>
            <p:nvSpPr>
              <p:cNvPr id="11287" name="直接连接符 4"/>
              <p:cNvSpPr>
                <a:spLocks noChangeArrowheads="1"/>
              </p:cNvSpPr>
              <p:nvPr/>
            </p:nvSpPr>
            <p:spPr bwMode="auto">
              <a:xfrm>
                <a:off x="2598314" y="4581129"/>
                <a:ext cx="596158" cy="373648"/>
              </a:xfrm>
              <a:custGeom>
                <a:avLst/>
                <a:gdLst>
                  <a:gd name="T0" fmla="*/ 596158 w 596158"/>
                  <a:gd name="T1" fmla="*/ 0 h 373648"/>
                  <a:gd name="T2" fmla="*/ 596158 w 596158"/>
                  <a:gd name="T3" fmla="*/ 254630 h 373648"/>
                  <a:gd name="T4" fmla="*/ 0 w 596158"/>
                  <a:gd name="T5" fmla="*/ 254630 h 373648"/>
                  <a:gd name="T6" fmla="*/ 0 w 596158"/>
                  <a:gd name="T7" fmla="*/ 373648 h 373648"/>
                  <a:gd name="T8" fmla="*/ 0 60000 65536"/>
                  <a:gd name="T9" fmla="*/ 0 60000 65536"/>
                  <a:gd name="T10" fmla="*/ 0 60000 65536"/>
                  <a:gd name="T11" fmla="*/ 0 60000 65536"/>
                  <a:gd name="T12" fmla="*/ 0 w 596158"/>
                  <a:gd name="T13" fmla="*/ 0 h 373648"/>
                  <a:gd name="T14" fmla="*/ 596158 w 596158"/>
                  <a:gd name="T15" fmla="*/ 373648 h 373648"/>
                </a:gdLst>
                <a:ahLst/>
                <a:cxnLst>
                  <a:cxn ang="T8">
                    <a:pos x="T0" y="T1"/>
                  </a:cxn>
                  <a:cxn ang="T9">
                    <a:pos x="T2" y="T3"/>
                  </a:cxn>
                  <a:cxn ang="T10">
                    <a:pos x="T4" y="T5"/>
                  </a:cxn>
                  <a:cxn ang="T11">
                    <a:pos x="T6" y="T7"/>
                  </a:cxn>
                </a:cxnLst>
                <a:rect l="T12" t="T13" r="T14" b="T15"/>
                <a:pathLst>
                  <a:path w="596158" h="373648">
                    <a:moveTo>
                      <a:pt x="596158" y="0"/>
                    </a:moveTo>
                    <a:lnTo>
                      <a:pt x="596158" y="254630"/>
                    </a:lnTo>
                    <a:lnTo>
                      <a:pt x="0" y="254630"/>
                    </a:lnTo>
                    <a:lnTo>
                      <a:pt x="0" y="373648"/>
                    </a:lnTo>
                  </a:path>
                </a:pathLst>
              </a:custGeom>
              <a:noFill/>
              <a:ln w="38100">
                <a:solidFill>
                  <a:srgbClr val="FF0000"/>
                </a:solidFill>
                <a:miter lim="800000"/>
                <a:headEnd/>
                <a:tailEnd/>
              </a:ln>
            </p:spPr>
            <p:txBody>
              <a:bodyPr/>
              <a:lstStyle/>
              <a:p>
                <a:endParaRPr lang="zh-CN" altLang="en-US"/>
              </a:p>
            </p:txBody>
          </p:sp>
          <p:sp>
            <p:nvSpPr>
              <p:cNvPr id="88" name="圆角矩形 87"/>
              <p:cNvSpPr/>
              <p:nvPr/>
            </p:nvSpPr>
            <p:spPr>
              <a:xfrm>
                <a:off x="3276267" y="4953961"/>
                <a:ext cx="1367014" cy="648933"/>
              </a:xfrm>
              <a:prstGeom prst="roundRect">
                <a:avLst>
                  <a:gd name="adj" fmla="val 10000"/>
                </a:avLst>
              </a:prstGeom>
              <a:solidFill>
                <a:srgbClr val="FFFF66"/>
              </a:solidFill>
              <a:ln w="38100">
                <a:solidFill>
                  <a:srgbClr val="FFCC00"/>
                </a:solid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a:lstStyle/>
              <a:p>
                <a:pPr algn="ctr">
                  <a:lnSpc>
                    <a:spcPct val="90000"/>
                  </a:lnSpc>
                  <a:defRPr/>
                </a:pPr>
                <a:r>
                  <a:rPr lang="zh-CN" altLang="en-US" sz="2000" dirty="0">
                    <a:solidFill>
                      <a:srgbClr val="000000"/>
                    </a:solidFill>
                    <a:latin typeface="黑体" pitchFamily="49" charset="-122"/>
                    <a:ea typeface="黑体" pitchFamily="49" charset="-122"/>
                  </a:rPr>
                  <a:t>大数据可近似问题</a:t>
                </a:r>
              </a:p>
            </p:txBody>
          </p:sp>
        </p:grpSp>
        <p:sp>
          <p:nvSpPr>
            <p:cNvPr id="84" name="矩形 83"/>
            <p:cNvSpPr/>
            <p:nvPr/>
          </p:nvSpPr>
          <p:spPr>
            <a:xfrm>
              <a:off x="1020251" y="4653632"/>
              <a:ext cx="2159852" cy="863623"/>
            </a:xfrm>
            <a:prstGeom prst="rect">
              <a:avLst/>
            </a:prstGeom>
            <a:noFill/>
            <a:ln w="50800">
              <a:solidFill>
                <a:srgbClr val="0033CC"/>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a:latin typeface="黑体" pitchFamily="49" charset="-122"/>
                <a:ea typeface="黑体" pitchFamily="49" charset="-122"/>
              </a:endParaRPr>
            </a:p>
          </p:txBody>
        </p:sp>
      </p:grpSp>
      <p:sp>
        <p:nvSpPr>
          <p:cNvPr id="11282" name="TextBox 5"/>
          <p:cNvSpPr txBox="1">
            <a:spLocks noChangeArrowheads="1"/>
          </p:cNvSpPr>
          <p:nvPr/>
        </p:nvSpPr>
        <p:spPr bwMode="auto">
          <a:xfrm>
            <a:off x="5875338" y="2965963"/>
            <a:ext cx="2165350" cy="415925"/>
          </a:xfrm>
          <a:prstGeom prst="rect">
            <a:avLst/>
          </a:prstGeom>
          <a:noFill/>
          <a:ln w="9525">
            <a:noFill/>
            <a:miter lim="800000"/>
            <a:headEnd/>
            <a:tailEnd/>
          </a:ln>
        </p:spPr>
        <p:txBody>
          <a:bodyPr>
            <a:spAutoFit/>
          </a:bodyPr>
          <a:lstStyle/>
          <a:p>
            <a:r>
              <a:rPr lang="en-US" altLang="zh-CN" sz="2000">
                <a:solidFill>
                  <a:srgbClr val="FF0000"/>
                </a:solidFill>
                <a:latin typeface="黑体" pitchFamily="49" charset="-122"/>
                <a:ea typeface="黑体" pitchFamily="49" charset="-122"/>
              </a:rPr>
              <a:t>NP and beyond</a:t>
            </a:r>
            <a:endParaRPr lang="zh-CN" altLang="en-US" sz="2000">
              <a:solidFill>
                <a:srgbClr val="FF0000"/>
              </a:solidFill>
              <a:latin typeface="黑体" pitchFamily="49" charset="-122"/>
              <a:ea typeface="黑体" pitchFamily="49" charset="-122"/>
            </a:endParaRPr>
          </a:p>
        </p:txBody>
      </p:sp>
      <p:sp>
        <p:nvSpPr>
          <p:cNvPr id="67"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9</a:t>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9"/>
                                        </p:tgtEl>
                                        <p:attrNameLst>
                                          <p:attrName>style.visibility</p:attrName>
                                        </p:attrNameLst>
                                      </p:cBhvr>
                                      <p:to>
                                        <p:strVal val="visible"/>
                                      </p:to>
                                    </p:set>
                                  </p:childTnLst>
                                </p:cTn>
                              </p:par>
                              <p:par>
                                <p:cTn id="7" presetID="3" presetClass="entr" presetSubtype="1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animEffect transition="in" filter="blinds(horizontal)">
                                      <p:cBhvr>
                                        <p:cTn id="9" dur="500"/>
                                        <p:tgtEl>
                                          <p:spTgt spid="7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par>
                                <p:cTn id="16" presetID="53"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 calcmode="lin" valueType="num">
                                      <p:cBhvr>
                                        <p:cTn id="18" dur="500" fill="hold"/>
                                        <p:tgtEl>
                                          <p:spTgt spid="17"/>
                                        </p:tgtEl>
                                        <p:attrNameLst>
                                          <p:attrName>ppt_w</p:attrName>
                                        </p:attrNameLst>
                                      </p:cBhvr>
                                      <p:tavLst>
                                        <p:tav tm="0">
                                          <p:val>
                                            <p:fltVal val="0"/>
                                          </p:val>
                                        </p:tav>
                                        <p:tav tm="100000">
                                          <p:val>
                                            <p:strVal val="#ppt_w"/>
                                          </p:val>
                                        </p:tav>
                                      </p:tavLst>
                                    </p:anim>
                                    <p:anim calcmode="lin" valueType="num">
                                      <p:cBhvr>
                                        <p:cTn id="19" dur="500" fill="hold"/>
                                        <p:tgtEl>
                                          <p:spTgt spid="17"/>
                                        </p:tgtEl>
                                        <p:attrNameLst>
                                          <p:attrName>ppt_h</p:attrName>
                                        </p:attrNameLst>
                                      </p:cBhvr>
                                      <p:tavLst>
                                        <p:tav tm="0">
                                          <p:val>
                                            <p:fltVal val="0"/>
                                          </p:val>
                                        </p:tav>
                                        <p:tav tm="100000">
                                          <p:val>
                                            <p:strVal val="#ppt_h"/>
                                          </p:val>
                                        </p:tav>
                                      </p:tavLst>
                                    </p:anim>
                                    <p:animEffect transition="in" filter="fad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41233</TotalTime>
  <Words>3572</Words>
  <Application>Microsoft Office PowerPoint</Application>
  <PresentationFormat>全屏显示(4:3)</PresentationFormat>
  <Paragraphs>619</Paragraphs>
  <Slides>45</Slides>
  <Notes>16</Notes>
  <HiddenSlides>8</HiddenSlides>
  <MMClips>0</MMClips>
  <ScaleCrop>false</ScaleCrop>
  <HeadingPairs>
    <vt:vector size="4" baseType="variant">
      <vt:variant>
        <vt:lpstr>主题</vt:lpstr>
      </vt:variant>
      <vt:variant>
        <vt:i4>1</vt:i4>
      </vt:variant>
      <vt:variant>
        <vt:lpstr>幻灯片标题</vt:lpstr>
      </vt:variant>
      <vt:variant>
        <vt:i4>45</vt:i4>
      </vt:variant>
    </vt:vector>
  </HeadingPairs>
  <TitlesOfParts>
    <vt:vector size="46" baseType="lpstr">
      <vt:lpstr>默认设计模板</vt:lpstr>
      <vt:lpstr>幻灯片 1</vt:lpstr>
      <vt:lpstr>个人简介</vt:lpstr>
      <vt:lpstr>国家重点基础研究发展计划</vt:lpstr>
      <vt:lpstr>北京市大数据科学与脑机智能创新中心</vt:lpstr>
      <vt:lpstr>研究方向与机构设置</vt:lpstr>
      <vt:lpstr>幻灯片 6</vt:lpstr>
      <vt:lpstr>幻灯片 7</vt:lpstr>
      <vt:lpstr>回答“可计算”问题(1)</vt:lpstr>
      <vt:lpstr>回答“可计算”问题(2)</vt:lpstr>
      <vt:lpstr>回答“可计算”问题(3)</vt:lpstr>
      <vt:lpstr>Big Graph, e.g., Social Networks</vt:lpstr>
      <vt:lpstr>The FAE Challenge</vt:lpstr>
      <vt:lpstr>Friendliness</vt:lpstr>
      <vt:lpstr>E.g., Search Influential Event Organizers</vt:lpstr>
      <vt:lpstr>Accuracy</vt:lpstr>
      <vt:lpstr>Efficiency</vt:lpstr>
      <vt:lpstr>幻灯片 17</vt:lpstr>
      <vt:lpstr>Query Approximation Techniques</vt:lpstr>
      <vt:lpstr>(1) E.g., Strong Simulation</vt:lpstr>
      <vt:lpstr>(1) E.g., Strong Simulation</vt:lpstr>
      <vt:lpstr>(1) E.g., Strong Simulation</vt:lpstr>
      <vt:lpstr>(1) E.g., Strong Simulation</vt:lpstr>
      <vt:lpstr>(2) E.g., Temporal Dense Subgraphs</vt:lpstr>
      <vt:lpstr>(2) E.g., Temporal Dense Subgraphs</vt:lpstr>
      <vt:lpstr>(2) E.g., Temporal Dense Subgraphs</vt:lpstr>
      <vt:lpstr>幻灯片 26</vt:lpstr>
      <vt:lpstr>Data Approximation Techniques</vt:lpstr>
      <vt:lpstr>(1) E.g., Shortest Paths/Distances</vt:lpstr>
      <vt:lpstr>(2) E.g., Network Anomaly</vt:lpstr>
      <vt:lpstr>(2) E.g., Network Anomaly</vt:lpstr>
      <vt:lpstr>(2) E.g., Network Anomaly</vt:lpstr>
      <vt:lpstr>(2) E.g., Network Link Prediction</vt:lpstr>
      <vt:lpstr>(2) E.g., Network Link Prediction</vt:lpstr>
      <vt:lpstr>Other Query and Data Techniques</vt:lpstr>
      <vt:lpstr>幻灯片 35</vt:lpstr>
      <vt:lpstr>如一：面向公共事件的示范应用</vt:lpstr>
      <vt:lpstr>如二：人类行为预测</vt:lpstr>
      <vt:lpstr>如二：基于微博数据的群体行为预测</vt:lpstr>
      <vt:lpstr>幻灯片 39</vt:lpstr>
      <vt:lpstr>幻灯片 40</vt:lpstr>
      <vt:lpstr>幻灯片 41</vt:lpstr>
      <vt:lpstr>幻灯片 42</vt:lpstr>
      <vt:lpstr>Summary</vt:lpstr>
      <vt:lpstr>Acknowledgements</vt:lpstr>
      <vt:lpstr>幻灯片 45</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4235</cp:revision>
  <dcterms:created xsi:type="dcterms:W3CDTF">2010-07-14T15:56:11Z</dcterms:created>
  <dcterms:modified xsi:type="dcterms:W3CDTF">2017-10-23T07:29:50Z</dcterms:modified>
</cp:coreProperties>
</file>